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34" r:id="rId3"/>
    <p:sldId id="273" r:id="rId4"/>
    <p:sldId id="330" r:id="rId5"/>
    <p:sldId id="282" r:id="rId6"/>
    <p:sldId id="328" r:id="rId7"/>
    <p:sldId id="276" r:id="rId8"/>
    <p:sldId id="331" r:id="rId9"/>
    <p:sldId id="332" r:id="rId10"/>
    <p:sldId id="333" r:id="rId11"/>
    <p:sldId id="295" r:id="rId12"/>
    <p:sldId id="329" r:id="rId13"/>
    <p:sldId id="312" r:id="rId14"/>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57" autoAdjust="0"/>
    <p:restoredTop sz="94671"/>
  </p:normalViewPr>
  <p:slideViewPr>
    <p:cSldViewPr>
      <p:cViewPr>
        <p:scale>
          <a:sx n="71" d="100"/>
          <a:sy n="71" d="100"/>
        </p:scale>
        <p:origin x="2232" y="6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72643-6ACA-4C84-A2FB-952E10C39783}" type="datetimeFigureOut">
              <a:rPr lang="sv-SE" smtClean="0"/>
              <a:t>2016-03-17</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DCEF19-0AB8-462E-B210-059EA9DE5A19}" type="slidenum">
              <a:rPr lang="sv-SE" smtClean="0"/>
              <a:t>‹Nr.›</a:t>
            </a:fld>
            <a:endParaRPr lang="sv-SE"/>
          </a:p>
        </p:txBody>
      </p:sp>
    </p:spTree>
    <p:extLst>
      <p:ext uri="{BB962C8B-B14F-4D97-AF65-F5344CB8AC3E}">
        <p14:creationId xmlns:p14="http://schemas.microsoft.com/office/powerpoint/2010/main" val="611145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6</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a:t>Summary of evidence for the role of streptococcal infections in the induction of antibodies that may lead to movement or neuropsychiatric disorders. The pathogenesis of Sydenham chorea and PANDAS begins with an infection with group A streptococci in the throat or soft tissues or skin. The susceptible host may produce antibodies which react with brain tissues and in particular the dopamine receptors or neural antigens such as tubulin or lysoganglioside (Kirvan </a:t>
            </a:r>
            <a:r>
              <a:rPr i="1"/>
              <a:t>et al</a:t>
            </a:r>
            <a:r>
              <a:rPr/>
              <a:t>. , ,b, , Ben‐Pazi </a:t>
            </a:r>
            <a:r>
              <a:rPr i="1"/>
              <a:t>et al</a:t>
            </a:r>
            <a:r>
              <a:rPr/>
              <a:t>. , Cox </a:t>
            </a:r>
            <a:r>
              <a:rPr i="1"/>
              <a:t>et al</a:t>
            </a:r>
            <a:r>
              <a:rPr/>
              <a:t>. ). Antibodies target primarily the basal ganglia, in particular the ventral tegumental area or the substantia nigra which project to the striatum. The mechanism of the antibodies as shown would signal the neuronal cell through activation of CaMKII and lead to excess dopamine release. Binding of high‐avidity cross‐reactive antistreptococcal/antineuronal antibodies to lysoganglioside or dopamine receptors on the surface of neurons may lead to alterations in dopamine transmission.</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extLst>
      <p:ext uri="{BB962C8B-B14F-4D97-AF65-F5344CB8AC3E}">
        <p14:creationId xmlns:p14="http://schemas.microsoft.com/office/powerpoint/2010/main" val="1143651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1556793"/>
            <a:ext cx="7772400" cy="1728192"/>
          </a:xfrm>
        </p:spPr>
        <p:txBody>
          <a:bodyPr/>
          <a:lstStyle/>
          <a:p>
            <a:r>
              <a:rPr lang="sv-SE" dirty="0" smtClean="0"/>
              <a:t>Klicka här för att ändra format</a:t>
            </a:r>
            <a:endParaRPr lang="sv-SE" dirty="0"/>
          </a:p>
        </p:txBody>
      </p:sp>
      <p:sp>
        <p:nvSpPr>
          <p:cNvPr id="3" name="Underrubrik 2"/>
          <p:cNvSpPr>
            <a:spLocks noGrp="1"/>
          </p:cNvSpPr>
          <p:nvPr>
            <p:ph type="subTitle" idx="1"/>
          </p:nvPr>
        </p:nvSpPr>
        <p:spPr>
          <a:xfrm>
            <a:off x="1371600" y="3886200"/>
            <a:ext cx="3416424"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endParaRPr lang="sv-SE" dirty="0"/>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47864" y="6309320"/>
            <a:ext cx="25177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cstate="print"/>
          <a:srcRect/>
          <a:stretch>
            <a:fillRect/>
          </a:stretch>
        </p:blipFill>
        <p:spPr bwMode="auto">
          <a:xfrm>
            <a:off x="5652120" y="3573017"/>
            <a:ext cx="3024336" cy="2153850"/>
          </a:xfrm>
          <a:prstGeom prst="rect">
            <a:avLst/>
          </a:prstGeom>
          <a:noFill/>
          <a:ln w="9525">
            <a:noFill/>
            <a:miter lim="800000"/>
            <a:headEnd/>
            <a:tailEnd/>
          </a:ln>
        </p:spPr>
      </p:pic>
    </p:spTree>
    <p:extLst>
      <p:ext uri="{BB962C8B-B14F-4D97-AF65-F5344CB8AC3E}">
        <p14:creationId xmlns:p14="http://schemas.microsoft.com/office/powerpoint/2010/main" val="299750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sz="3600">
                <a:solidFill>
                  <a:srgbClr val="002060"/>
                </a:solidFill>
              </a:defRPr>
            </a:lvl1pPr>
          </a:lstStyle>
          <a:p>
            <a:r>
              <a:rPr lang="sv-SE" dirty="0" smtClean="0"/>
              <a:t>Klicka här för att ändra format</a:t>
            </a:r>
            <a:endParaRPr lang="sv-SE" dirty="0"/>
          </a:p>
        </p:txBody>
      </p:sp>
      <p:sp>
        <p:nvSpPr>
          <p:cNvPr id="3" name="Platshållare för innehåll 2"/>
          <p:cNvSpPr>
            <a:spLocks noGrp="1"/>
          </p:cNvSpPr>
          <p:nvPr>
            <p:ph idx="1"/>
          </p:nvPr>
        </p:nvSpPr>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endParaRPr lang="sv-SE" dirty="0"/>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5856" y="6237312"/>
            <a:ext cx="25177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980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9F8C9096-7E3E-459B-8A96-F2FD60A8F525}" type="datetimeFigureOut">
              <a:rPr lang="sv-SE" smtClean="0"/>
              <a:t>2016-03-17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39864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9F8C9096-7E3E-459B-8A96-F2FD60A8F525}" type="datetimeFigureOut">
              <a:rPr lang="sv-SE" smtClean="0"/>
              <a:t>2016-03-17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111741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9F8C9096-7E3E-459B-8A96-F2FD60A8F525}" type="datetimeFigureOut">
              <a:rPr lang="sv-SE" smtClean="0"/>
              <a:t>2016-03-17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335312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9F8C9096-7E3E-459B-8A96-F2FD60A8F525}" type="datetimeFigureOut">
              <a:rPr lang="sv-SE" smtClean="0"/>
              <a:t>2016-03-17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364331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9F8C9096-7E3E-459B-8A96-F2FD60A8F525}" type="datetimeFigureOut">
              <a:rPr lang="sv-SE" smtClean="0"/>
              <a:t>2016-03-17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4165659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9F8C9096-7E3E-459B-8A96-F2FD60A8F525}" type="datetimeFigureOut">
              <a:rPr lang="sv-SE" smtClean="0"/>
              <a:t>2016-03-17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143753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9F8C9096-7E3E-459B-8A96-F2FD60A8F525}" type="datetimeFigureOut">
              <a:rPr lang="sv-SE" smtClean="0"/>
              <a:t>2016-03-17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426194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9F8C9096-7E3E-459B-8A96-F2FD60A8F525}" type="datetimeFigureOut">
              <a:rPr lang="sv-SE" smtClean="0"/>
              <a:t>2016-03-17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160644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9F8C9096-7E3E-459B-8A96-F2FD60A8F525}" type="datetimeFigureOut">
              <a:rPr lang="sv-SE" smtClean="0"/>
              <a:t>2016-03-17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DD5E323-657C-43BD-81CC-1D59F80A820C}" type="slidenum">
              <a:rPr lang="sv-SE" smtClean="0"/>
              <a:t>‹Nr.›</a:t>
            </a:fld>
            <a:endParaRPr lang="sv-SE"/>
          </a:p>
        </p:txBody>
      </p:sp>
    </p:spTree>
    <p:extLst>
      <p:ext uri="{BB962C8B-B14F-4D97-AF65-F5344CB8AC3E}">
        <p14:creationId xmlns:p14="http://schemas.microsoft.com/office/powerpoint/2010/main" val="2118076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‹Nr.›</a:t>
            </a:fld>
            <a:endParaRPr lang="en-GB"/>
          </a:p>
        </p:txBody>
      </p:sp>
    </p:spTree>
    <p:extLst>
      <p:ext uri="{BB962C8B-B14F-4D97-AF65-F5344CB8AC3E}">
        <p14:creationId xmlns:p14="http://schemas.microsoft.com/office/powerpoint/2010/main" val="30304663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C9096-7E3E-459B-8A96-F2FD60A8F525}" type="datetimeFigureOut">
              <a:rPr lang="sv-SE" smtClean="0"/>
              <a:t>2016-03-17</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D5E323-657C-43BD-81CC-1D59F80A820C}" type="slidenum">
              <a:rPr lang="sv-SE" smtClean="0"/>
              <a:t>‹Nr.›</a:t>
            </a:fld>
            <a:endParaRPr lang="sv-SE"/>
          </a:p>
        </p:txBody>
      </p:sp>
    </p:spTree>
    <p:extLst>
      <p:ext uri="{BB962C8B-B14F-4D97-AF65-F5344CB8AC3E}">
        <p14:creationId xmlns:p14="http://schemas.microsoft.com/office/powerpoint/2010/main" val="3620010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onlinelibrary.wiley.com/doi/10.1111/apha.12614/full#apha12614-fig-0003" TargetMode="External"/><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solidFill>
                  <a:srgbClr val="002060"/>
                </a:solidFill>
              </a:rPr>
              <a:t>PANS/PANDAS på BUP OCD</a:t>
            </a:r>
            <a:endParaRPr lang="sv-SE" dirty="0">
              <a:solidFill>
                <a:srgbClr val="002060"/>
              </a:solidFill>
            </a:endParaRPr>
          </a:p>
        </p:txBody>
      </p:sp>
      <p:sp>
        <p:nvSpPr>
          <p:cNvPr id="3" name="Underrubrik 2"/>
          <p:cNvSpPr>
            <a:spLocks noGrp="1"/>
          </p:cNvSpPr>
          <p:nvPr>
            <p:ph type="subTitle" idx="1"/>
          </p:nvPr>
        </p:nvSpPr>
        <p:spPr/>
        <p:txBody>
          <a:bodyPr>
            <a:normAutofit lnSpcReduction="10000"/>
          </a:bodyPr>
          <a:lstStyle/>
          <a:p>
            <a:pPr lvl="0" algn="l" fontAlgn="base">
              <a:lnSpc>
                <a:spcPct val="80000"/>
              </a:lnSpc>
              <a:spcAft>
                <a:spcPct val="0"/>
              </a:spcAft>
            </a:pPr>
            <a:r>
              <a:rPr kumimoji="0" lang="sv-SE" sz="1900" b="0" i="0" u="none" strike="noStrike" kern="0" cap="none" spc="0" normalizeH="0" baseline="0" noProof="0" dirty="0" smtClean="0">
                <a:ln>
                  <a:noFill/>
                </a:ln>
                <a:solidFill>
                  <a:srgbClr val="000000"/>
                </a:solidFill>
                <a:effectLst/>
                <a:uLnTx/>
                <a:uFillTx/>
                <a:ea typeface="+mn-ea"/>
                <a:cs typeface="+mn-cs"/>
              </a:rPr>
              <a:t>Caroline </a:t>
            </a:r>
            <a:r>
              <a:rPr kumimoji="0" lang="sv-SE" sz="1900" b="0" i="0" u="none" strike="noStrike" kern="0" cap="none" spc="0" normalizeH="0" baseline="0" noProof="0" dirty="0" err="1" smtClean="0">
                <a:ln>
                  <a:noFill/>
                </a:ln>
                <a:solidFill>
                  <a:srgbClr val="000000"/>
                </a:solidFill>
                <a:effectLst/>
                <a:uLnTx/>
                <a:uFillTx/>
                <a:ea typeface="+mn-ea"/>
                <a:cs typeface="+mn-cs"/>
              </a:rPr>
              <a:t>Gromark</a:t>
            </a:r>
            <a:r>
              <a:rPr kumimoji="0" lang="sv-SE" sz="1900" b="0" i="0" u="none" strike="noStrike" kern="0" cap="none" spc="0" normalizeH="0" baseline="0" noProof="0" dirty="0" smtClean="0">
                <a:ln>
                  <a:noFill/>
                </a:ln>
                <a:solidFill>
                  <a:srgbClr val="000000"/>
                </a:solidFill>
                <a:effectLst/>
                <a:uLnTx/>
                <a:uFillTx/>
                <a:ea typeface="+mn-ea"/>
                <a:cs typeface="+mn-cs"/>
              </a:rPr>
              <a:t> </a:t>
            </a:r>
          </a:p>
          <a:p>
            <a:pPr lvl="0" algn="l" fontAlgn="base">
              <a:lnSpc>
                <a:spcPct val="80000"/>
              </a:lnSpc>
              <a:spcAft>
                <a:spcPct val="0"/>
              </a:spcAft>
            </a:pPr>
            <a:r>
              <a:rPr lang="sv-SE" sz="1900" kern="0" dirty="0" smtClean="0">
                <a:solidFill>
                  <a:srgbClr val="000000"/>
                </a:solidFill>
              </a:rPr>
              <a:t>Överläkare</a:t>
            </a:r>
          </a:p>
          <a:p>
            <a:pPr lvl="0" algn="l" fontAlgn="base">
              <a:lnSpc>
                <a:spcPct val="80000"/>
              </a:lnSpc>
              <a:spcAft>
                <a:spcPct val="0"/>
              </a:spcAft>
            </a:pPr>
            <a:r>
              <a:rPr kumimoji="0" lang="sv-SE" sz="1900" b="0" i="0" u="none" strike="noStrike" kern="0" cap="none" spc="0" normalizeH="0" baseline="0" noProof="0" dirty="0" smtClean="0">
                <a:ln>
                  <a:noFill/>
                </a:ln>
                <a:solidFill>
                  <a:srgbClr val="000000"/>
                </a:solidFill>
                <a:effectLst/>
                <a:uLnTx/>
                <a:uFillTx/>
                <a:ea typeface="+mn-ea"/>
                <a:cs typeface="+mn-cs"/>
              </a:rPr>
              <a:t>BUP OCD &amp;</a:t>
            </a:r>
            <a:r>
              <a:rPr kumimoji="0" lang="sv-SE" sz="1900" b="0" i="0" u="none" strike="noStrike" kern="0" cap="none" spc="0" normalizeH="0" noProof="0" dirty="0" smtClean="0">
                <a:ln>
                  <a:noFill/>
                </a:ln>
                <a:solidFill>
                  <a:srgbClr val="000000"/>
                </a:solidFill>
                <a:effectLst/>
                <a:uLnTx/>
                <a:uFillTx/>
                <a:ea typeface="+mn-ea"/>
                <a:cs typeface="+mn-cs"/>
              </a:rPr>
              <a:t> relaterade tillstånd</a:t>
            </a:r>
            <a:endParaRPr kumimoji="0" lang="sv-SE" sz="1900" b="0" i="0" u="none" strike="noStrike" kern="0" cap="none" spc="0" normalizeH="0" baseline="0" noProof="0" dirty="0" smtClean="0">
              <a:ln>
                <a:noFill/>
              </a:ln>
              <a:solidFill>
                <a:srgbClr val="000000"/>
              </a:solidFill>
              <a:effectLst/>
              <a:uLnTx/>
              <a:uFillTx/>
              <a:ea typeface="+mn-ea"/>
              <a:cs typeface="+mn-cs"/>
            </a:endParaRPr>
          </a:p>
          <a:p>
            <a:pPr lvl="0" algn="r" fontAlgn="base">
              <a:lnSpc>
                <a:spcPct val="80000"/>
              </a:lnSpc>
              <a:spcAft>
                <a:spcPct val="0"/>
              </a:spcAft>
            </a:pPr>
            <a:endParaRPr kumimoji="0" lang="sv-SE" sz="1600" b="0" i="0" u="none" strike="noStrike" kern="0" cap="none" spc="0" normalizeH="0" baseline="0" noProof="0" dirty="0" smtClean="0">
              <a:ln>
                <a:noFill/>
              </a:ln>
              <a:solidFill>
                <a:srgbClr val="000000"/>
              </a:solidFill>
              <a:effectLst/>
              <a:uLnTx/>
              <a:uFillTx/>
              <a:latin typeface="Arial"/>
              <a:ea typeface="+mn-ea"/>
              <a:cs typeface="+mn-cs"/>
            </a:endParaRPr>
          </a:p>
          <a:p>
            <a:pPr lvl="0" algn="r" fontAlgn="base">
              <a:lnSpc>
                <a:spcPct val="80000"/>
              </a:lnSpc>
              <a:spcAft>
                <a:spcPct val="0"/>
              </a:spcAft>
            </a:pPr>
            <a:endParaRPr lang="sv-SE" sz="1600" kern="0" dirty="0">
              <a:solidFill>
                <a:srgbClr val="000000"/>
              </a:solidFill>
              <a:latin typeface="Arial"/>
            </a:endParaRPr>
          </a:p>
          <a:p>
            <a:pPr lvl="0" algn="r" fontAlgn="base">
              <a:lnSpc>
                <a:spcPct val="80000"/>
              </a:lnSpc>
              <a:spcAft>
                <a:spcPct val="0"/>
              </a:spcAft>
            </a:pPr>
            <a:endParaRPr kumimoji="0" lang="sv-SE" sz="1600" b="0" i="0" u="none" strike="noStrike" kern="0" cap="none" spc="0" normalizeH="0" baseline="0" noProof="0" dirty="0" smtClean="0">
              <a:ln>
                <a:noFill/>
              </a:ln>
              <a:solidFill>
                <a:srgbClr val="000000"/>
              </a:solidFill>
              <a:effectLst/>
              <a:uLnTx/>
              <a:uFillTx/>
              <a:latin typeface="Arial"/>
              <a:ea typeface="+mn-ea"/>
              <a:cs typeface="+mn-cs"/>
            </a:endParaRPr>
          </a:p>
          <a:p>
            <a:pPr lvl="0" algn="r" fontAlgn="base">
              <a:lnSpc>
                <a:spcPct val="80000"/>
              </a:lnSpc>
              <a:spcAft>
                <a:spcPct val="0"/>
              </a:spcAft>
            </a:pPr>
            <a:r>
              <a:rPr kumimoji="0" lang="sv-SE" sz="1600" b="0" i="0" u="none" strike="noStrike" kern="0" cap="none" spc="0" normalizeH="0" baseline="0" noProof="0" dirty="0" smtClean="0">
                <a:ln>
                  <a:noFill/>
                </a:ln>
                <a:solidFill>
                  <a:srgbClr val="000000"/>
                </a:solidFill>
                <a:effectLst/>
                <a:uLnTx/>
                <a:uFillTx/>
                <a:latin typeface="Arial"/>
                <a:ea typeface="+mn-ea"/>
                <a:cs typeface="+mn-cs"/>
              </a:rPr>
              <a:t>2016-03-16</a:t>
            </a:r>
          </a:p>
          <a:p>
            <a:endParaRPr lang="sv-SE" dirty="0"/>
          </a:p>
        </p:txBody>
      </p:sp>
    </p:spTree>
    <p:extLst>
      <p:ext uri="{BB962C8B-B14F-4D97-AF65-F5344CB8AC3E}">
        <p14:creationId xmlns:p14="http://schemas.microsoft.com/office/powerpoint/2010/main" val="3961119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pPr lvl="0" eaLnBrk="0" fontAlgn="base" hangingPunct="0">
              <a:spcAft>
                <a:spcPct val="0"/>
              </a:spcAft>
              <a:buFontTx/>
              <a:buChar char="•"/>
            </a:pPr>
            <a:r>
              <a:rPr lang="sv-SE" sz="2400" kern="0" dirty="0">
                <a:solidFill>
                  <a:srgbClr val="C00000"/>
                </a:solidFill>
                <a:latin typeface="Arial" pitchFamily="34" charset="0"/>
                <a:cs typeface="Arial" pitchFamily="34" charset="0"/>
              </a:rPr>
              <a:t>PANDAS – </a:t>
            </a:r>
            <a:r>
              <a:rPr lang="sv-SE" sz="2400" kern="0" dirty="0" err="1">
                <a:solidFill>
                  <a:srgbClr val="C00000"/>
                </a:solidFill>
                <a:latin typeface="Arial" pitchFamily="34" charset="0"/>
                <a:cs typeface="Arial" pitchFamily="34" charset="0"/>
              </a:rPr>
              <a:t>P</a:t>
            </a:r>
            <a:r>
              <a:rPr lang="sv-SE" sz="2400" kern="0" dirty="0" err="1">
                <a:solidFill>
                  <a:srgbClr val="000000"/>
                </a:solidFill>
                <a:latin typeface="Arial" pitchFamily="34" charset="0"/>
                <a:cs typeface="Arial" pitchFamily="34" charset="0"/>
              </a:rPr>
              <a:t>ediatric</a:t>
            </a:r>
            <a:r>
              <a:rPr lang="sv-SE" sz="2400" kern="0" dirty="0">
                <a:solidFill>
                  <a:srgbClr val="C00000"/>
                </a:solidFill>
                <a:latin typeface="Arial" pitchFamily="34" charset="0"/>
                <a:cs typeface="Arial" pitchFamily="34" charset="0"/>
              </a:rPr>
              <a:t> A</a:t>
            </a:r>
            <a:r>
              <a:rPr lang="sv-SE" sz="2400" kern="0" dirty="0">
                <a:solidFill>
                  <a:srgbClr val="000000"/>
                </a:solidFill>
                <a:latin typeface="Arial" pitchFamily="34" charset="0"/>
                <a:cs typeface="Arial" pitchFamily="34" charset="0"/>
              </a:rPr>
              <a:t>utoimmune</a:t>
            </a:r>
            <a:r>
              <a:rPr lang="sv-SE" sz="2400" kern="0" dirty="0">
                <a:solidFill>
                  <a:srgbClr val="C00000"/>
                </a:solidFill>
                <a:latin typeface="Arial" pitchFamily="34" charset="0"/>
                <a:cs typeface="Arial" pitchFamily="34" charset="0"/>
              </a:rPr>
              <a:t> </a:t>
            </a:r>
            <a:r>
              <a:rPr lang="sv-SE" sz="2400" kern="0" dirty="0" err="1">
                <a:solidFill>
                  <a:srgbClr val="C00000"/>
                </a:solidFill>
                <a:latin typeface="Arial" pitchFamily="34" charset="0"/>
                <a:cs typeface="Arial" pitchFamily="34" charset="0"/>
              </a:rPr>
              <a:t>N</a:t>
            </a:r>
            <a:r>
              <a:rPr lang="sv-SE" sz="2400" kern="0" dirty="0" err="1">
                <a:solidFill>
                  <a:srgbClr val="000000"/>
                </a:solidFill>
                <a:latin typeface="Arial" pitchFamily="34" charset="0"/>
                <a:cs typeface="Arial" pitchFamily="34" charset="0"/>
              </a:rPr>
              <a:t>europsychiatric</a:t>
            </a:r>
            <a:r>
              <a:rPr lang="sv-SE" sz="2400" kern="0" dirty="0">
                <a:solidFill>
                  <a:srgbClr val="000000"/>
                </a:solidFill>
                <a:latin typeface="Arial" pitchFamily="34" charset="0"/>
                <a:cs typeface="Arial" pitchFamily="34" charset="0"/>
              </a:rPr>
              <a:t> </a:t>
            </a:r>
            <a:r>
              <a:rPr lang="sv-SE" sz="2400" kern="0" dirty="0">
                <a:solidFill>
                  <a:srgbClr val="C00000"/>
                </a:solidFill>
                <a:latin typeface="Arial" pitchFamily="34" charset="0"/>
                <a:cs typeface="Arial" pitchFamily="34" charset="0"/>
              </a:rPr>
              <a:t>D</a:t>
            </a:r>
            <a:r>
              <a:rPr lang="sv-SE" sz="2400" kern="0" dirty="0">
                <a:solidFill>
                  <a:srgbClr val="000000"/>
                </a:solidFill>
                <a:latin typeface="Arial" pitchFamily="34" charset="0"/>
                <a:cs typeface="Arial" pitchFamily="34" charset="0"/>
              </a:rPr>
              <a:t>isorders </a:t>
            </a:r>
            <a:r>
              <a:rPr lang="sv-SE" sz="2400" kern="0" dirty="0" err="1">
                <a:solidFill>
                  <a:srgbClr val="C00000"/>
                </a:solidFill>
                <a:latin typeface="Arial" pitchFamily="34" charset="0"/>
                <a:cs typeface="Arial" pitchFamily="34" charset="0"/>
              </a:rPr>
              <a:t>A</a:t>
            </a:r>
            <a:r>
              <a:rPr lang="sv-SE" sz="2400" kern="0" dirty="0" err="1">
                <a:solidFill>
                  <a:srgbClr val="000000"/>
                </a:solidFill>
                <a:latin typeface="Arial" pitchFamily="34" charset="0"/>
                <a:cs typeface="Arial" pitchFamily="34" charset="0"/>
              </a:rPr>
              <a:t>ssociated</a:t>
            </a:r>
            <a:r>
              <a:rPr lang="sv-SE" sz="2400" kern="0" dirty="0">
                <a:solidFill>
                  <a:srgbClr val="000000"/>
                </a:solidFill>
                <a:latin typeface="Arial" pitchFamily="34" charset="0"/>
                <a:cs typeface="Arial" pitchFamily="34" charset="0"/>
              </a:rPr>
              <a:t> </a:t>
            </a:r>
            <a:r>
              <a:rPr lang="sv-SE" sz="2400" kern="0" dirty="0" err="1">
                <a:solidFill>
                  <a:srgbClr val="000000"/>
                </a:solidFill>
                <a:latin typeface="Arial" pitchFamily="34" charset="0"/>
                <a:cs typeface="Arial" pitchFamily="34" charset="0"/>
              </a:rPr>
              <a:t>with</a:t>
            </a:r>
            <a:r>
              <a:rPr lang="sv-SE" sz="2400" kern="0" dirty="0">
                <a:solidFill>
                  <a:srgbClr val="000000"/>
                </a:solidFill>
                <a:latin typeface="Arial" pitchFamily="34" charset="0"/>
                <a:cs typeface="Arial" pitchFamily="34" charset="0"/>
              </a:rPr>
              <a:t> </a:t>
            </a:r>
            <a:r>
              <a:rPr lang="sv-SE" sz="2400" kern="0" dirty="0" err="1">
                <a:solidFill>
                  <a:srgbClr val="C00000"/>
                </a:solidFill>
                <a:latin typeface="Arial" pitchFamily="34" charset="0"/>
                <a:cs typeface="Arial" pitchFamily="34" charset="0"/>
              </a:rPr>
              <a:t>S</a:t>
            </a:r>
            <a:r>
              <a:rPr lang="sv-SE" sz="2400" kern="0" dirty="0" err="1">
                <a:solidFill>
                  <a:srgbClr val="000000"/>
                </a:solidFill>
                <a:latin typeface="Arial" pitchFamily="34" charset="0"/>
                <a:cs typeface="Arial" pitchFamily="34" charset="0"/>
              </a:rPr>
              <a:t>treptococcal</a:t>
            </a:r>
            <a:r>
              <a:rPr lang="sv-SE" sz="2400" kern="0" dirty="0">
                <a:solidFill>
                  <a:srgbClr val="000000"/>
                </a:solidFill>
                <a:latin typeface="Arial" pitchFamily="34" charset="0"/>
                <a:cs typeface="Arial" pitchFamily="34" charset="0"/>
              </a:rPr>
              <a:t> </a:t>
            </a:r>
            <a:r>
              <a:rPr lang="sv-SE" sz="2400" kern="0" dirty="0" err="1" smtClean="0">
                <a:solidFill>
                  <a:srgbClr val="000000"/>
                </a:solidFill>
                <a:latin typeface="Arial" pitchFamily="34" charset="0"/>
                <a:cs typeface="Arial" pitchFamily="34" charset="0"/>
              </a:rPr>
              <a:t>infections</a:t>
            </a:r>
            <a:r>
              <a:rPr lang="sv-SE" sz="2400" kern="0" dirty="0" smtClean="0">
                <a:solidFill>
                  <a:srgbClr val="000000"/>
                </a:solidFill>
                <a:latin typeface="Arial" pitchFamily="34" charset="0"/>
                <a:cs typeface="Arial" pitchFamily="34" charset="0"/>
              </a:rPr>
              <a:t>.</a:t>
            </a:r>
            <a:endParaRPr lang="sv-SE" sz="2400" kern="0" dirty="0">
              <a:solidFill>
                <a:srgbClr val="000000"/>
              </a:solidFill>
              <a:latin typeface="Arial" pitchFamily="34" charset="0"/>
              <a:cs typeface="Arial" pitchFamily="34" charset="0"/>
            </a:endParaRPr>
          </a:p>
          <a:p>
            <a:pPr lvl="0" eaLnBrk="0" fontAlgn="base" hangingPunct="0">
              <a:spcAft>
                <a:spcPct val="0"/>
              </a:spcAft>
              <a:buNone/>
            </a:pPr>
            <a:endParaRPr lang="sv-SE" sz="2400" kern="0" dirty="0">
              <a:solidFill>
                <a:srgbClr val="000000"/>
              </a:solidFill>
              <a:latin typeface="Arial" pitchFamily="34" charset="0"/>
              <a:cs typeface="Arial" pitchFamily="34" charset="0"/>
            </a:endParaRPr>
          </a:p>
          <a:p>
            <a:pPr lvl="0" eaLnBrk="0" fontAlgn="base" hangingPunct="0">
              <a:spcAft>
                <a:spcPct val="0"/>
              </a:spcAft>
              <a:buFontTx/>
              <a:buChar char="•"/>
            </a:pPr>
            <a:r>
              <a:rPr lang="sv-SE" sz="2400" kern="0" dirty="0">
                <a:solidFill>
                  <a:srgbClr val="C00000"/>
                </a:solidFill>
                <a:latin typeface="Arial" pitchFamily="34" charset="0"/>
                <a:cs typeface="Arial" pitchFamily="34" charset="0"/>
              </a:rPr>
              <a:t>PANS – </a:t>
            </a:r>
            <a:r>
              <a:rPr lang="sv-SE" sz="2400" kern="0" dirty="0" err="1">
                <a:solidFill>
                  <a:srgbClr val="C00000"/>
                </a:solidFill>
                <a:latin typeface="Arial" pitchFamily="34" charset="0"/>
                <a:cs typeface="Arial" pitchFamily="34" charset="0"/>
              </a:rPr>
              <a:t>P</a:t>
            </a:r>
            <a:r>
              <a:rPr lang="sv-SE" sz="2400" kern="0" dirty="0" err="1">
                <a:solidFill>
                  <a:srgbClr val="000000"/>
                </a:solidFill>
                <a:latin typeface="Arial" pitchFamily="34" charset="0"/>
                <a:cs typeface="Arial" pitchFamily="34" charset="0"/>
              </a:rPr>
              <a:t>ediatric</a:t>
            </a:r>
            <a:r>
              <a:rPr lang="sv-SE" sz="2400" kern="0" dirty="0">
                <a:solidFill>
                  <a:srgbClr val="000000"/>
                </a:solidFill>
                <a:latin typeface="Arial" pitchFamily="34" charset="0"/>
                <a:cs typeface="Arial" pitchFamily="34" charset="0"/>
              </a:rPr>
              <a:t> </a:t>
            </a:r>
            <a:r>
              <a:rPr lang="sv-SE" sz="2400" kern="0" dirty="0" err="1">
                <a:solidFill>
                  <a:srgbClr val="C00000"/>
                </a:solidFill>
                <a:latin typeface="Arial" pitchFamily="34" charset="0"/>
                <a:cs typeface="Arial" pitchFamily="34" charset="0"/>
              </a:rPr>
              <a:t>A</a:t>
            </a:r>
            <a:r>
              <a:rPr lang="sv-SE" sz="2400" kern="0" dirty="0" err="1">
                <a:solidFill>
                  <a:srgbClr val="000000"/>
                </a:solidFill>
                <a:latin typeface="Arial" pitchFamily="34" charset="0"/>
                <a:cs typeface="Arial" pitchFamily="34" charset="0"/>
              </a:rPr>
              <a:t>cute-onset</a:t>
            </a:r>
            <a:r>
              <a:rPr lang="sv-SE" sz="2400" kern="0" dirty="0">
                <a:solidFill>
                  <a:srgbClr val="000000"/>
                </a:solidFill>
                <a:latin typeface="Arial" pitchFamily="34" charset="0"/>
                <a:cs typeface="Arial" pitchFamily="34" charset="0"/>
              </a:rPr>
              <a:t> </a:t>
            </a:r>
            <a:r>
              <a:rPr lang="sv-SE" sz="2400" kern="0" dirty="0" err="1">
                <a:solidFill>
                  <a:srgbClr val="C00000"/>
                </a:solidFill>
                <a:latin typeface="Arial" pitchFamily="34" charset="0"/>
                <a:cs typeface="Arial" pitchFamily="34" charset="0"/>
              </a:rPr>
              <a:t>N</a:t>
            </a:r>
            <a:r>
              <a:rPr lang="sv-SE" sz="2400" kern="0" dirty="0" err="1">
                <a:solidFill>
                  <a:srgbClr val="000000"/>
                </a:solidFill>
                <a:latin typeface="Arial" pitchFamily="34" charset="0"/>
                <a:cs typeface="Arial" pitchFamily="34" charset="0"/>
              </a:rPr>
              <a:t>europsychiatric</a:t>
            </a:r>
            <a:r>
              <a:rPr lang="sv-SE" sz="2400" kern="0" dirty="0">
                <a:solidFill>
                  <a:srgbClr val="000000"/>
                </a:solidFill>
                <a:latin typeface="Arial" pitchFamily="34" charset="0"/>
                <a:cs typeface="Arial" pitchFamily="34" charset="0"/>
              </a:rPr>
              <a:t> </a:t>
            </a:r>
            <a:r>
              <a:rPr lang="sv-SE" sz="2400" kern="0" dirty="0" err="1" smtClean="0">
                <a:solidFill>
                  <a:srgbClr val="C00000"/>
                </a:solidFill>
                <a:latin typeface="Arial" pitchFamily="34" charset="0"/>
                <a:cs typeface="Arial" pitchFamily="34" charset="0"/>
              </a:rPr>
              <a:t>S</a:t>
            </a:r>
            <a:r>
              <a:rPr lang="sv-SE" sz="2400" kern="0" dirty="0" err="1" smtClean="0">
                <a:solidFill>
                  <a:srgbClr val="000000"/>
                </a:solidFill>
                <a:latin typeface="Arial" pitchFamily="34" charset="0"/>
                <a:cs typeface="Arial" pitchFamily="34" charset="0"/>
              </a:rPr>
              <a:t>yndrome</a:t>
            </a:r>
            <a:r>
              <a:rPr lang="sv-SE" sz="2400" kern="0" dirty="0" smtClean="0">
                <a:solidFill>
                  <a:srgbClr val="000000"/>
                </a:solidFill>
                <a:latin typeface="Arial" pitchFamily="34" charset="0"/>
                <a:cs typeface="Arial" pitchFamily="34" charset="0"/>
              </a:rPr>
              <a:t>.</a:t>
            </a:r>
            <a:endParaRPr lang="sv-SE" sz="2400" kern="0" dirty="0">
              <a:solidFill>
                <a:srgbClr val="000000"/>
              </a:solidFill>
              <a:latin typeface="Arial" pitchFamily="34" charset="0"/>
              <a:cs typeface="Arial" pitchFamily="34" charset="0"/>
            </a:endParaRPr>
          </a:p>
          <a:p>
            <a:pPr lvl="0" eaLnBrk="0" fontAlgn="base" hangingPunct="0">
              <a:spcAft>
                <a:spcPct val="0"/>
              </a:spcAft>
              <a:buNone/>
            </a:pPr>
            <a:endParaRPr lang="sv-SE" sz="2400" kern="0" dirty="0">
              <a:solidFill>
                <a:srgbClr val="000000"/>
              </a:solidFill>
              <a:latin typeface="Arial" pitchFamily="34" charset="0"/>
              <a:cs typeface="Arial" pitchFamily="34" charset="0"/>
            </a:endParaRPr>
          </a:p>
          <a:p>
            <a:pPr lvl="0" eaLnBrk="0" fontAlgn="base" hangingPunct="0">
              <a:spcAft>
                <a:spcPct val="0"/>
              </a:spcAft>
              <a:buFontTx/>
              <a:buChar char="•"/>
            </a:pPr>
            <a:r>
              <a:rPr lang="sv-SE" sz="2400" kern="0" dirty="0">
                <a:solidFill>
                  <a:srgbClr val="960000"/>
                </a:solidFill>
                <a:latin typeface="Arial" pitchFamily="34" charset="0"/>
                <a:cs typeface="Arial" pitchFamily="34" charset="0"/>
              </a:rPr>
              <a:t>(CANS</a:t>
            </a:r>
            <a:r>
              <a:rPr lang="sv-SE" sz="2400" kern="0" dirty="0">
                <a:solidFill>
                  <a:srgbClr val="000000"/>
                </a:solidFill>
                <a:latin typeface="Arial" pitchFamily="34" charset="0"/>
                <a:cs typeface="Arial" pitchFamily="34" charset="0"/>
              </a:rPr>
              <a:t> – </a:t>
            </a:r>
            <a:r>
              <a:rPr lang="sv-SE" sz="2400" kern="0" dirty="0" err="1">
                <a:solidFill>
                  <a:srgbClr val="960000"/>
                </a:solidFill>
                <a:latin typeface="Arial" pitchFamily="34" charset="0"/>
                <a:cs typeface="Arial" pitchFamily="34" charset="0"/>
              </a:rPr>
              <a:t>C</a:t>
            </a:r>
            <a:r>
              <a:rPr lang="sv-SE" sz="2400" kern="0" dirty="0" err="1">
                <a:solidFill>
                  <a:srgbClr val="000000"/>
                </a:solidFill>
                <a:latin typeface="Arial" pitchFamily="34" charset="0"/>
                <a:cs typeface="Arial" pitchFamily="34" charset="0"/>
              </a:rPr>
              <a:t>hildhood</a:t>
            </a:r>
            <a:r>
              <a:rPr lang="sv-SE" sz="2400" kern="0" dirty="0">
                <a:solidFill>
                  <a:srgbClr val="000000"/>
                </a:solidFill>
                <a:latin typeface="Arial" pitchFamily="34" charset="0"/>
                <a:cs typeface="Arial" pitchFamily="34" charset="0"/>
              </a:rPr>
              <a:t> </a:t>
            </a:r>
            <a:r>
              <a:rPr lang="sv-SE" sz="2400" kern="0" dirty="0" err="1">
                <a:solidFill>
                  <a:srgbClr val="960000"/>
                </a:solidFill>
                <a:latin typeface="Arial" pitchFamily="34" charset="0"/>
                <a:cs typeface="Arial" pitchFamily="34" charset="0"/>
              </a:rPr>
              <a:t>A</a:t>
            </a:r>
            <a:r>
              <a:rPr lang="sv-SE" sz="2400" kern="0" dirty="0" err="1">
                <a:solidFill>
                  <a:srgbClr val="000000"/>
                </a:solidFill>
                <a:latin typeface="Arial" pitchFamily="34" charset="0"/>
                <a:cs typeface="Arial" pitchFamily="34" charset="0"/>
              </a:rPr>
              <a:t>cute</a:t>
            </a:r>
            <a:r>
              <a:rPr lang="sv-SE" sz="2400" kern="0" dirty="0">
                <a:solidFill>
                  <a:srgbClr val="000000"/>
                </a:solidFill>
                <a:latin typeface="Arial" pitchFamily="34" charset="0"/>
                <a:cs typeface="Arial" pitchFamily="34" charset="0"/>
              </a:rPr>
              <a:t> </a:t>
            </a:r>
            <a:r>
              <a:rPr lang="sv-SE" sz="2400" kern="0" dirty="0" err="1">
                <a:solidFill>
                  <a:srgbClr val="960000"/>
                </a:solidFill>
                <a:latin typeface="Arial" pitchFamily="34" charset="0"/>
                <a:cs typeface="Arial" pitchFamily="34" charset="0"/>
              </a:rPr>
              <a:t>N</a:t>
            </a:r>
            <a:r>
              <a:rPr lang="sv-SE" sz="2400" kern="0" dirty="0" err="1">
                <a:solidFill>
                  <a:srgbClr val="000000"/>
                </a:solidFill>
                <a:latin typeface="Arial" pitchFamily="34" charset="0"/>
                <a:cs typeface="Arial" pitchFamily="34" charset="0"/>
              </a:rPr>
              <a:t>europsychiatric</a:t>
            </a:r>
            <a:r>
              <a:rPr lang="sv-SE" sz="2400" kern="0" dirty="0">
                <a:solidFill>
                  <a:srgbClr val="000000"/>
                </a:solidFill>
                <a:latin typeface="Arial" pitchFamily="34" charset="0"/>
                <a:cs typeface="Arial" pitchFamily="34" charset="0"/>
              </a:rPr>
              <a:t> </a:t>
            </a:r>
            <a:r>
              <a:rPr lang="sv-SE" sz="2400" kern="0" dirty="0" err="1">
                <a:solidFill>
                  <a:srgbClr val="960000"/>
                </a:solidFill>
                <a:latin typeface="Arial" pitchFamily="34" charset="0"/>
                <a:cs typeface="Arial" pitchFamily="34" charset="0"/>
              </a:rPr>
              <a:t>S</a:t>
            </a:r>
            <a:r>
              <a:rPr lang="sv-SE" sz="2400" kern="0" dirty="0" err="1">
                <a:solidFill>
                  <a:srgbClr val="000000"/>
                </a:solidFill>
                <a:latin typeface="Arial" pitchFamily="34" charset="0"/>
                <a:cs typeface="Arial" pitchFamily="34" charset="0"/>
              </a:rPr>
              <a:t>yndromes</a:t>
            </a:r>
            <a:r>
              <a:rPr lang="sv-SE" sz="2400" kern="0" dirty="0" smtClean="0">
                <a:solidFill>
                  <a:srgbClr val="000000"/>
                </a:solidFill>
                <a:latin typeface="Arial" pitchFamily="34" charset="0"/>
                <a:cs typeface="Arial" pitchFamily="34" charset="0"/>
              </a:rPr>
              <a:t>).</a:t>
            </a:r>
            <a:endParaRPr lang="sv-SE" dirty="0"/>
          </a:p>
        </p:txBody>
      </p:sp>
    </p:spTree>
    <p:extLst>
      <p:ext uri="{BB962C8B-B14F-4D97-AF65-F5344CB8AC3E}">
        <p14:creationId xmlns:p14="http://schemas.microsoft.com/office/powerpoint/2010/main" val="3470401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cs typeface="Arial" pitchFamily="34" charset="0"/>
              </a:rPr>
              <a:t>Välkänt att grupp A streptokocker kan utlösa autoimmun reaktion</a:t>
            </a:r>
            <a:endParaRPr lang="sv-SE" dirty="0"/>
          </a:p>
        </p:txBody>
      </p:sp>
      <p:sp>
        <p:nvSpPr>
          <p:cNvPr id="3" name="Platshållare för innehåll 2"/>
          <p:cNvSpPr>
            <a:spLocks noGrp="1"/>
          </p:cNvSpPr>
          <p:nvPr>
            <p:ph idx="1"/>
          </p:nvPr>
        </p:nvSpPr>
        <p:spPr/>
        <p:txBody>
          <a:bodyPr>
            <a:normAutofit lnSpcReduction="10000"/>
          </a:bodyPr>
          <a:lstStyle/>
          <a:p>
            <a:r>
              <a:rPr lang="sv-SE" dirty="0" smtClean="0"/>
              <a:t>Reumatisk </a:t>
            </a:r>
            <a:r>
              <a:rPr lang="sv-SE" dirty="0"/>
              <a:t>feber</a:t>
            </a:r>
          </a:p>
          <a:p>
            <a:pPr lvl="1"/>
            <a:r>
              <a:rPr lang="sv-SE" dirty="0" err="1"/>
              <a:t>cardit</a:t>
            </a:r>
            <a:r>
              <a:rPr lang="sv-SE" dirty="0"/>
              <a:t>, </a:t>
            </a:r>
            <a:r>
              <a:rPr lang="sv-SE" dirty="0" smtClean="0"/>
              <a:t>artrit.</a:t>
            </a:r>
            <a:endParaRPr lang="sv-SE" dirty="0"/>
          </a:p>
          <a:p>
            <a:pPr lvl="1"/>
            <a:r>
              <a:rPr lang="sv-SE" dirty="0" err="1">
                <a:solidFill>
                  <a:srgbClr val="960000"/>
                </a:solidFill>
              </a:rPr>
              <a:t>Sydenhams</a:t>
            </a:r>
            <a:r>
              <a:rPr lang="sv-SE" dirty="0">
                <a:solidFill>
                  <a:srgbClr val="960000"/>
                </a:solidFill>
              </a:rPr>
              <a:t> </a:t>
            </a:r>
            <a:r>
              <a:rPr lang="sv-SE" dirty="0" err="1">
                <a:solidFill>
                  <a:srgbClr val="960000"/>
                </a:solidFill>
              </a:rPr>
              <a:t>chorea</a:t>
            </a:r>
            <a:endParaRPr lang="sv-SE" dirty="0">
              <a:solidFill>
                <a:srgbClr val="960000"/>
              </a:solidFill>
            </a:endParaRPr>
          </a:p>
          <a:p>
            <a:pPr lvl="2"/>
            <a:r>
              <a:rPr lang="sv-SE" dirty="0" smtClean="0"/>
              <a:t>Även </a:t>
            </a:r>
            <a:r>
              <a:rPr lang="sv-SE" dirty="0"/>
              <a:t>beteendeförändring, OCD, tics, ängslan </a:t>
            </a:r>
            <a:r>
              <a:rPr lang="sv-SE" dirty="0" smtClean="0"/>
              <a:t>mm.</a:t>
            </a:r>
            <a:endParaRPr lang="sv-SE" dirty="0"/>
          </a:p>
          <a:p>
            <a:pPr lvl="2"/>
            <a:r>
              <a:rPr lang="sv-SE" dirty="0" smtClean="0"/>
              <a:t>Duration </a:t>
            </a:r>
            <a:r>
              <a:rPr lang="sv-SE" dirty="0"/>
              <a:t>oftast 2-3 månader - men symtom kan kvarstå eller </a:t>
            </a:r>
            <a:r>
              <a:rPr lang="sv-SE" dirty="0" smtClean="0"/>
              <a:t>återkomma.</a:t>
            </a:r>
            <a:endParaRPr lang="sv-SE" dirty="0"/>
          </a:p>
          <a:p>
            <a:pPr lvl="2"/>
            <a:r>
              <a:rPr lang="sv-SE" dirty="0" smtClean="0"/>
              <a:t>”</a:t>
            </a:r>
            <a:r>
              <a:rPr lang="sv-SE" dirty="0" err="1" smtClean="0"/>
              <a:t>Molecular</a:t>
            </a:r>
            <a:r>
              <a:rPr lang="sv-SE" dirty="0" smtClean="0"/>
              <a:t> </a:t>
            </a:r>
            <a:r>
              <a:rPr lang="sv-SE" dirty="0"/>
              <a:t>mimicry” – med autoantikroppar mot </a:t>
            </a:r>
            <a:r>
              <a:rPr lang="sv-SE" dirty="0" err="1"/>
              <a:t>bl</a:t>
            </a:r>
            <a:r>
              <a:rPr lang="sv-SE" dirty="0"/>
              <a:t> a dopaminreceptor D1 och </a:t>
            </a:r>
            <a:r>
              <a:rPr lang="sv-SE" dirty="0" smtClean="0"/>
              <a:t>D2.</a:t>
            </a:r>
            <a:endParaRPr lang="sv-SE" dirty="0"/>
          </a:p>
          <a:p>
            <a:pPr lvl="2"/>
            <a:r>
              <a:rPr lang="sv-SE" dirty="0" smtClean="0"/>
              <a:t>Antibiotikaprofylax rekommenderas.</a:t>
            </a:r>
            <a:endParaRPr lang="sv-SE" dirty="0"/>
          </a:p>
          <a:p>
            <a:pPr lvl="2"/>
            <a:r>
              <a:rPr lang="sv-SE" dirty="0" smtClean="0"/>
              <a:t>Immunmodulerande </a:t>
            </a:r>
            <a:r>
              <a:rPr lang="sv-SE" dirty="0"/>
              <a:t>behandling visats ha </a:t>
            </a:r>
            <a:r>
              <a:rPr lang="sv-SE" dirty="0" smtClean="0"/>
              <a:t>effekt.</a:t>
            </a:r>
            <a:endParaRPr lang="sv-SE" dirty="0"/>
          </a:p>
          <a:p>
            <a:endParaRPr lang="sv-SE" dirty="0"/>
          </a:p>
        </p:txBody>
      </p:sp>
    </p:spTree>
    <p:extLst>
      <p:ext uri="{BB962C8B-B14F-4D97-AF65-F5344CB8AC3E}">
        <p14:creationId xmlns:p14="http://schemas.microsoft.com/office/powerpoint/2010/main" val="2291268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normAutofit fontScale="85000" lnSpcReduction="10000"/>
          </a:bodyPr>
          <a:lstStyle/>
          <a:p>
            <a:pPr marL="0" indent="0">
              <a:buNone/>
            </a:pPr>
            <a:endParaRPr lang="sv-SE" dirty="0" smtClean="0"/>
          </a:p>
          <a:p>
            <a:pPr marL="0" indent="0">
              <a:buNone/>
            </a:pPr>
            <a:endParaRPr lang="sv-SE" dirty="0"/>
          </a:p>
          <a:p>
            <a:pPr marL="0" indent="0">
              <a:buNone/>
            </a:pPr>
            <a:endParaRPr lang="sv-SE" dirty="0" smtClean="0"/>
          </a:p>
          <a:p>
            <a:pPr marL="0" indent="0">
              <a:buNone/>
            </a:pPr>
            <a:endParaRPr lang="sv-SE" dirty="0"/>
          </a:p>
          <a:p>
            <a:pPr marL="0" indent="0">
              <a:buNone/>
            </a:pPr>
            <a:endParaRPr lang="sv-SE" dirty="0" smtClean="0"/>
          </a:p>
          <a:p>
            <a:pPr marL="0" indent="0">
              <a:buNone/>
            </a:pPr>
            <a:endParaRPr lang="sv-SE" dirty="0"/>
          </a:p>
          <a:p>
            <a:pPr marL="0" lvl="0" indent="0" fontAlgn="base">
              <a:spcAft>
                <a:spcPct val="0"/>
              </a:spcAft>
              <a:buNone/>
            </a:pPr>
            <a:r>
              <a:rPr lang="sv-SE" dirty="0" smtClean="0"/>
              <a:t>                                                                     																     								               </a:t>
            </a:r>
            <a:r>
              <a:rPr lang="sv-SE" sz="3000" dirty="0" smtClean="0">
                <a:solidFill>
                  <a:srgbClr val="960000"/>
                </a:solidFill>
                <a:latin typeface="Arial" charset="0"/>
              </a:rPr>
              <a:t>PANDAS/PANS</a:t>
            </a:r>
            <a:endParaRPr lang="sv-SE" sz="3000" dirty="0">
              <a:solidFill>
                <a:srgbClr val="960000"/>
              </a:solidFill>
              <a:latin typeface="Arial" charset="0"/>
            </a:endParaRPr>
          </a:p>
          <a:p>
            <a:pPr marL="0" indent="0">
              <a:buNone/>
            </a:pPr>
            <a:endParaRPr lang="sv-SE" dirty="0"/>
          </a:p>
        </p:txBody>
      </p:sp>
      <p:sp>
        <p:nvSpPr>
          <p:cNvPr id="4" name="textruta 3"/>
          <p:cNvSpPr txBox="1"/>
          <p:nvPr/>
        </p:nvSpPr>
        <p:spPr>
          <a:xfrm>
            <a:off x="2472690" y="675585"/>
            <a:ext cx="1296144" cy="769441"/>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smtClean="0">
                <a:solidFill>
                  <a:srgbClr val="000000"/>
                </a:solidFill>
                <a:latin typeface="Arial" charset="0"/>
              </a:rPr>
              <a:t>ADEM </a:t>
            </a:r>
          </a:p>
          <a:p>
            <a:pPr fontAlgn="base">
              <a:spcBef>
                <a:spcPct val="20000"/>
              </a:spcBef>
              <a:spcAft>
                <a:spcPct val="0"/>
              </a:spcAft>
            </a:pPr>
            <a:r>
              <a:rPr lang="sv-SE" sz="2000" kern="0" dirty="0" smtClean="0">
                <a:solidFill>
                  <a:srgbClr val="000000"/>
                </a:solidFill>
                <a:latin typeface="Arial" charset="0"/>
              </a:rPr>
              <a:t>MS</a:t>
            </a:r>
          </a:p>
        </p:txBody>
      </p:sp>
      <p:sp>
        <p:nvSpPr>
          <p:cNvPr id="5" name="textruta 4"/>
          <p:cNvSpPr txBox="1"/>
          <p:nvPr/>
        </p:nvSpPr>
        <p:spPr>
          <a:xfrm>
            <a:off x="1035790" y="316633"/>
            <a:ext cx="3013258" cy="400110"/>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err="1" smtClean="0">
                <a:solidFill>
                  <a:srgbClr val="000000"/>
                </a:solidFill>
                <a:latin typeface="Arial" charset="0"/>
              </a:rPr>
              <a:t>Guillain-Barrés</a:t>
            </a:r>
            <a:r>
              <a:rPr lang="sv-SE" sz="2000" kern="0" dirty="0" smtClean="0">
                <a:solidFill>
                  <a:srgbClr val="000000"/>
                </a:solidFill>
                <a:latin typeface="Arial" charset="0"/>
              </a:rPr>
              <a:t> syndrom</a:t>
            </a:r>
          </a:p>
        </p:txBody>
      </p:sp>
      <p:sp>
        <p:nvSpPr>
          <p:cNvPr id="6" name="textruta 5"/>
          <p:cNvSpPr txBox="1"/>
          <p:nvPr/>
        </p:nvSpPr>
        <p:spPr>
          <a:xfrm>
            <a:off x="4743711" y="516688"/>
            <a:ext cx="3256977" cy="1040285"/>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smtClean="0">
                <a:solidFill>
                  <a:srgbClr val="000000"/>
                </a:solidFill>
                <a:latin typeface="Arial" charset="0"/>
              </a:rPr>
              <a:t>Para/postinfektiös encefalit UNS</a:t>
            </a:r>
          </a:p>
          <a:p>
            <a:pPr fontAlgn="base">
              <a:spcBef>
                <a:spcPct val="20000"/>
              </a:spcBef>
              <a:spcAft>
                <a:spcPct val="0"/>
              </a:spcAft>
            </a:pPr>
            <a:endParaRPr lang="sv-SE" kern="0" dirty="0" smtClean="0">
              <a:solidFill>
                <a:srgbClr val="000000"/>
              </a:solidFill>
              <a:latin typeface="Arial" charset="0"/>
            </a:endParaRPr>
          </a:p>
        </p:txBody>
      </p:sp>
      <p:sp>
        <p:nvSpPr>
          <p:cNvPr id="7" name="textruta 6"/>
          <p:cNvSpPr txBox="1"/>
          <p:nvPr/>
        </p:nvSpPr>
        <p:spPr>
          <a:xfrm>
            <a:off x="4066810" y="4224298"/>
            <a:ext cx="2016224" cy="1957459"/>
          </a:xfrm>
          <a:prstGeom prst="rect">
            <a:avLst/>
          </a:prstGeom>
          <a:noFill/>
          <a:ln>
            <a:solidFill>
              <a:srgbClr val="FFFFFF"/>
            </a:solidFill>
          </a:ln>
        </p:spPr>
        <p:txBody>
          <a:bodyPr wrap="square" rtlCol="0">
            <a:spAutoFit/>
          </a:bodyPr>
          <a:lstStyle/>
          <a:p>
            <a:pPr fontAlgn="base">
              <a:spcBef>
                <a:spcPct val="20000"/>
              </a:spcBef>
              <a:spcAft>
                <a:spcPct val="0"/>
              </a:spcAft>
            </a:pPr>
            <a:r>
              <a:rPr lang="sv-SE" kern="0" dirty="0" smtClean="0">
                <a:solidFill>
                  <a:srgbClr val="000000"/>
                </a:solidFill>
                <a:latin typeface="Arial" charset="0"/>
              </a:rPr>
              <a:t>Ak-relaterade encefaliter: </a:t>
            </a:r>
          </a:p>
          <a:p>
            <a:pPr fontAlgn="base">
              <a:spcBef>
                <a:spcPct val="20000"/>
              </a:spcBef>
              <a:spcAft>
                <a:spcPct val="0"/>
              </a:spcAft>
            </a:pPr>
            <a:r>
              <a:rPr lang="sv-SE" kern="0" dirty="0" smtClean="0">
                <a:solidFill>
                  <a:srgbClr val="000000"/>
                </a:solidFill>
                <a:latin typeface="Arial" charset="0"/>
              </a:rPr>
              <a:t>limbisk encefalit</a:t>
            </a:r>
          </a:p>
          <a:p>
            <a:pPr fontAlgn="base">
              <a:spcBef>
                <a:spcPct val="20000"/>
              </a:spcBef>
              <a:spcAft>
                <a:spcPct val="0"/>
              </a:spcAft>
            </a:pPr>
            <a:r>
              <a:rPr lang="sv-SE" kern="0" dirty="0" smtClean="0">
                <a:solidFill>
                  <a:srgbClr val="000000"/>
                </a:solidFill>
                <a:latin typeface="Arial" charset="0"/>
              </a:rPr>
              <a:t>ex. </a:t>
            </a:r>
            <a:r>
              <a:rPr lang="sv-SE" kern="0" dirty="0" err="1" smtClean="0">
                <a:solidFill>
                  <a:srgbClr val="000000"/>
                </a:solidFill>
                <a:latin typeface="Arial" charset="0"/>
              </a:rPr>
              <a:t>anti-NMDA-receptor-encefalit</a:t>
            </a:r>
            <a:endParaRPr lang="sv-SE" kern="0" dirty="0" smtClean="0">
              <a:solidFill>
                <a:srgbClr val="000000"/>
              </a:solidFill>
              <a:latin typeface="Arial" charset="0"/>
            </a:endParaRPr>
          </a:p>
          <a:p>
            <a:pPr fontAlgn="base">
              <a:spcBef>
                <a:spcPct val="20000"/>
              </a:spcBef>
              <a:spcAft>
                <a:spcPct val="0"/>
              </a:spcAft>
            </a:pPr>
            <a:endParaRPr lang="sv-SE" sz="2000" kern="0" dirty="0" smtClean="0">
              <a:solidFill>
                <a:srgbClr val="000000"/>
              </a:solidFill>
              <a:latin typeface="Arial" charset="0"/>
            </a:endParaRPr>
          </a:p>
        </p:txBody>
      </p:sp>
      <p:sp>
        <p:nvSpPr>
          <p:cNvPr id="8" name="textruta 7"/>
          <p:cNvSpPr txBox="1"/>
          <p:nvPr/>
        </p:nvSpPr>
        <p:spPr>
          <a:xfrm>
            <a:off x="395536" y="1927853"/>
            <a:ext cx="2725226" cy="1077218"/>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err="1" smtClean="0">
                <a:solidFill>
                  <a:srgbClr val="000000"/>
                </a:solidFill>
                <a:latin typeface="Arial" charset="0"/>
              </a:rPr>
              <a:t>Opsoklonus-myoklonus</a:t>
            </a:r>
            <a:r>
              <a:rPr lang="sv-SE" sz="2000" kern="0" dirty="0" smtClean="0">
                <a:solidFill>
                  <a:srgbClr val="000000"/>
                </a:solidFill>
                <a:latin typeface="Arial" charset="0"/>
              </a:rPr>
              <a:t> </a:t>
            </a:r>
          </a:p>
          <a:p>
            <a:pPr fontAlgn="base">
              <a:spcBef>
                <a:spcPct val="20000"/>
              </a:spcBef>
              <a:spcAft>
                <a:spcPct val="0"/>
              </a:spcAft>
            </a:pPr>
            <a:r>
              <a:rPr lang="sv-SE" sz="2000" kern="0" dirty="0" smtClean="0">
                <a:solidFill>
                  <a:srgbClr val="000000"/>
                </a:solidFill>
                <a:latin typeface="Arial" charset="0"/>
              </a:rPr>
              <a:t>syndromet</a:t>
            </a:r>
          </a:p>
        </p:txBody>
      </p:sp>
      <p:sp>
        <p:nvSpPr>
          <p:cNvPr id="9" name="textruta 8"/>
          <p:cNvSpPr txBox="1"/>
          <p:nvPr/>
        </p:nvSpPr>
        <p:spPr>
          <a:xfrm>
            <a:off x="5796136" y="1891279"/>
            <a:ext cx="2725226" cy="1384995"/>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smtClean="0">
                <a:solidFill>
                  <a:srgbClr val="000000"/>
                </a:solidFill>
                <a:latin typeface="Arial" charset="0"/>
              </a:rPr>
              <a:t>CNS-engagemang vid systeminflammation: </a:t>
            </a:r>
          </a:p>
          <a:p>
            <a:pPr fontAlgn="base">
              <a:spcBef>
                <a:spcPct val="20000"/>
              </a:spcBef>
              <a:spcAft>
                <a:spcPct val="0"/>
              </a:spcAft>
            </a:pPr>
            <a:r>
              <a:rPr lang="sv-SE" sz="2000" kern="0" dirty="0" smtClean="0">
                <a:solidFill>
                  <a:srgbClr val="000000"/>
                </a:solidFill>
                <a:latin typeface="Arial" charset="0"/>
              </a:rPr>
              <a:t>SLE, reumatisk sjukdom</a:t>
            </a:r>
          </a:p>
        </p:txBody>
      </p:sp>
      <p:sp>
        <p:nvSpPr>
          <p:cNvPr id="10" name="textruta 9"/>
          <p:cNvSpPr txBox="1"/>
          <p:nvPr/>
        </p:nvSpPr>
        <p:spPr>
          <a:xfrm>
            <a:off x="498009" y="3645024"/>
            <a:ext cx="2520280" cy="2062103"/>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smtClean="0">
                <a:solidFill>
                  <a:srgbClr val="000000"/>
                </a:solidFill>
                <a:latin typeface="Arial" charset="0"/>
              </a:rPr>
              <a:t>Akut </a:t>
            </a:r>
            <a:r>
              <a:rPr lang="sv-SE" sz="2000" kern="0" dirty="0" err="1" smtClean="0">
                <a:solidFill>
                  <a:srgbClr val="000000"/>
                </a:solidFill>
                <a:latin typeface="Arial" charset="0"/>
              </a:rPr>
              <a:t>nekrotiserande</a:t>
            </a:r>
            <a:r>
              <a:rPr lang="sv-SE" sz="2000" kern="0" dirty="0" smtClean="0">
                <a:solidFill>
                  <a:srgbClr val="000000"/>
                </a:solidFill>
                <a:latin typeface="Arial" charset="0"/>
              </a:rPr>
              <a:t> </a:t>
            </a:r>
            <a:r>
              <a:rPr lang="sv-SE" sz="2000" kern="0" dirty="0" err="1" smtClean="0">
                <a:solidFill>
                  <a:srgbClr val="000000"/>
                </a:solidFill>
                <a:latin typeface="Arial" charset="0"/>
              </a:rPr>
              <a:t>encefalopati</a:t>
            </a:r>
            <a:endParaRPr lang="sv-SE" sz="2000" kern="0" dirty="0" smtClean="0">
              <a:solidFill>
                <a:srgbClr val="000000"/>
              </a:solidFill>
              <a:latin typeface="Arial" charset="0"/>
            </a:endParaRPr>
          </a:p>
          <a:p>
            <a:pPr fontAlgn="base">
              <a:spcBef>
                <a:spcPct val="20000"/>
              </a:spcBef>
              <a:spcAft>
                <a:spcPct val="0"/>
              </a:spcAft>
            </a:pPr>
            <a:endParaRPr lang="sv-SE" sz="2000" kern="0" dirty="0" smtClean="0">
              <a:solidFill>
                <a:srgbClr val="000000"/>
              </a:solidFill>
              <a:latin typeface="Arial" charset="0"/>
            </a:endParaRPr>
          </a:p>
          <a:p>
            <a:pPr fontAlgn="base">
              <a:spcBef>
                <a:spcPct val="20000"/>
              </a:spcBef>
              <a:spcAft>
                <a:spcPct val="0"/>
              </a:spcAft>
            </a:pPr>
            <a:r>
              <a:rPr lang="sv-SE" sz="2000" kern="0" dirty="0" err="1" smtClean="0">
                <a:solidFill>
                  <a:srgbClr val="000000"/>
                </a:solidFill>
                <a:latin typeface="Arial" charset="0"/>
              </a:rPr>
              <a:t>Ep-syndrom</a:t>
            </a:r>
            <a:r>
              <a:rPr lang="sv-SE" sz="2000" kern="0" dirty="0" smtClean="0">
                <a:solidFill>
                  <a:srgbClr val="000000"/>
                </a:solidFill>
                <a:latin typeface="Arial" charset="0"/>
              </a:rPr>
              <a:t> med immunologisk bakgrund</a:t>
            </a:r>
          </a:p>
        </p:txBody>
      </p:sp>
      <p:sp>
        <p:nvSpPr>
          <p:cNvPr id="11" name="Ellips 10"/>
          <p:cNvSpPr/>
          <p:nvPr/>
        </p:nvSpPr>
        <p:spPr bwMode="auto">
          <a:xfrm>
            <a:off x="2771799" y="1556792"/>
            <a:ext cx="2952329" cy="2664296"/>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algn="ctr" defTabSz="957263" fontAlgn="base">
              <a:spcBef>
                <a:spcPct val="0"/>
              </a:spcBef>
              <a:spcAft>
                <a:spcPct val="0"/>
              </a:spcAft>
            </a:pPr>
            <a:r>
              <a:rPr lang="sv-SE" sz="2400" b="1" kern="0" dirty="0" smtClean="0">
                <a:solidFill>
                  <a:srgbClr val="000000"/>
                </a:solidFill>
                <a:latin typeface="Arial" charset="0"/>
              </a:rPr>
              <a:t>Autoimmun </a:t>
            </a:r>
          </a:p>
          <a:p>
            <a:pPr algn="ctr" defTabSz="957263" fontAlgn="base">
              <a:spcBef>
                <a:spcPct val="0"/>
              </a:spcBef>
              <a:spcAft>
                <a:spcPct val="0"/>
              </a:spcAft>
            </a:pPr>
            <a:r>
              <a:rPr lang="sv-SE" sz="2400" b="1" kern="0" dirty="0" smtClean="0">
                <a:solidFill>
                  <a:srgbClr val="000000"/>
                </a:solidFill>
                <a:latin typeface="Arial" charset="0"/>
              </a:rPr>
              <a:t>  neuroinflammation </a:t>
            </a:r>
          </a:p>
          <a:p>
            <a:pPr algn="ctr" defTabSz="957263" fontAlgn="base">
              <a:spcBef>
                <a:spcPct val="0"/>
              </a:spcBef>
              <a:spcAft>
                <a:spcPct val="0"/>
              </a:spcAft>
            </a:pPr>
            <a:r>
              <a:rPr lang="sv-SE" sz="2400" b="1" kern="0" dirty="0" smtClean="0">
                <a:solidFill>
                  <a:srgbClr val="000000"/>
                </a:solidFill>
                <a:latin typeface="Arial" charset="0"/>
              </a:rPr>
              <a:t>hos barn</a:t>
            </a:r>
          </a:p>
        </p:txBody>
      </p:sp>
      <p:sp>
        <p:nvSpPr>
          <p:cNvPr id="12" name="Ellips 11"/>
          <p:cNvSpPr/>
          <p:nvPr/>
        </p:nvSpPr>
        <p:spPr bwMode="auto">
          <a:xfrm>
            <a:off x="3851920" y="3845079"/>
            <a:ext cx="2520280" cy="2304256"/>
          </a:xfrm>
          <a:prstGeom prst="ellipse">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sv-SE" kern="0" smtClean="0">
              <a:solidFill>
                <a:srgbClr val="333399"/>
              </a:solidFill>
              <a:latin typeface="Arial" charset="0"/>
            </a:endParaRPr>
          </a:p>
        </p:txBody>
      </p:sp>
      <p:sp>
        <p:nvSpPr>
          <p:cNvPr id="13" name="textruta 12"/>
          <p:cNvSpPr txBox="1"/>
          <p:nvPr/>
        </p:nvSpPr>
        <p:spPr>
          <a:xfrm>
            <a:off x="1655676" y="5993154"/>
            <a:ext cx="2725226" cy="400110"/>
          </a:xfrm>
          <a:prstGeom prst="rect">
            <a:avLst/>
          </a:prstGeom>
          <a:noFill/>
          <a:ln>
            <a:solidFill>
              <a:srgbClr val="FFFFFF"/>
            </a:solidFill>
          </a:ln>
        </p:spPr>
        <p:txBody>
          <a:bodyPr wrap="square" rtlCol="0">
            <a:spAutoFit/>
          </a:bodyPr>
          <a:lstStyle/>
          <a:p>
            <a:pPr fontAlgn="base">
              <a:spcBef>
                <a:spcPct val="20000"/>
              </a:spcBef>
              <a:spcAft>
                <a:spcPct val="0"/>
              </a:spcAft>
            </a:pPr>
            <a:r>
              <a:rPr lang="sv-SE" sz="2000" kern="0" dirty="0" smtClean="0">
                <a:solidFill>
                  <a:srgbClr val="000000"/>
                </a:solidFill>
                <a:latin typeface="Arial" charset="0"/>
              </a:rPr>
              <a:t>Narkolepsi</a:t>
            </a:r>
          </a:p>
        </p:txBody>
      </p:sp>
    </p:spTree>
    <p:extLst>
      <p:ext uri="{BB962C8B-B14F-4D97-AF65-F5344CB8AC3E}">
        <p14:creationId xmlns:p14="http://schemas.microsoft.com/office/powerpoint/2010/main" val="2052458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 4"/>
          <p:cNvGraphicFramePr>
            <a:graphicFrameLocks noGrp="1"/>
          </p:cNvGraphicFramePr>
          <p:nvPr>
            <p:extLst>
              <p:ext uri="{D42A27DB-BD31-4B8C-83A1-F6EECF244321}">
                <p14:modId xmlns:p14="http://schemas.microsoft.com/office/powerpoint/2010/main" val="1330288640"/>
              </p:ext>
            </p:extLst>
          </p:nvPr>
        </p:nvGraphicFramePr>
        <p:xfrm>
          <a:off x="179512" y="183724"/>
          <a:ext cx="8784976" cy="6576060"/>
        </p:xfrm>
        <a:graphic>
          <a:graphicData uri="http://schemas.openxmlformats.org/drawingml/2006/table">
            <a:tbl>
              <a:tblPr firstRow="1" bandRow="1">
                <a:tableStyleId>{5C22544A-7EE6-4342-B048-85BDC9FD1C3A}</a:tableStyleId>
              </a:tblPr>
              <a:tblGrid>
                <a:gridCol w="4392488"/>
                <a:gridCol w="4392488"/>
              </a:tblGrid>
              <a:tr h="370840">
                <a:tc>
                  <a:txBody>
                    <a:bodyPr/>
                    <a:lstStyle/>
                    <a:p>
                      <a:pPr>
                        <a:lnSpc>
                          <a:spcPct val="115000"/>
                        </a:lnSpc>
                        <a:spcAft>
                          <a:spcPts val="0"/>
                        </a:spcAft>
                      </a:pPr>
                      <a:r>
                        <a:rPr lang="sv-SE" sz="2000" b="1" dirty="0">
                          <a:solidFill>
                            <a:srgbClr val="C00000"/>
                          </a:solidFill>
                          <a:latin typeface="Calibri"/>
                          <a:ea typeface="MS ??"/>
                          <a:cs typeface="Times New Roman"/>
                        </a:rPr>
                        <a:t>PANDAS </a:t>
                      </a:r>
                      <a:r>
                        <a:rPr lang="sv-SE" sz="2800" b="1" baseline="0" dirty="0">
                          <a:solidFill>
                            <a:srgbClr val="C00000"/>
                          </a:solidFill>
                          <a:latin typeface="Calibri"/>
                          <a:ea typeface="MS ??"/>
                          <a:cs typeface="Times New Roman"/>
                        </a:rPr>
                        <a:t> </a:t>
                      </a:r>
                      <a:r>
                        <a:rPr lang="sv-SE" sz="2000" b="1" dirty="0" smtClean="0">
                          <a:solidFill>
                            <a:srgbClr val="C00000"/>
                          </a:solidFill>
                          <a:latin typeface="Calibri"/>
                          <a:ea typeface="MS ??"/>
                          <a:cs typeface="Times New Roman"/>
                        </a:rPr>
                        <a:t>(</a:t>
                      </a:r>
                      <a:r>
                        <a:rPr lang="sv-SE" sz="2000" b="1" dirty="0" err="1">
                          <a:solidFill>
                            <a:srgbClr val="C00000"/>
                          </a:solidFill>
                          <a:latin typeface="Calibri"/>
                          <a:ea typeface="MS ??"/>
                          <a:cs typeface="Times New Roman"/>
                        </a:rPr>
                        <a:t>Swedo</a:t>
                      </a:r>
                      <a:r>
                        <a:rPr lang="sv-SE" sz="2000" b="1" dirty="0">
                          <a:solidFill>
                            <a:srgbClr val="C00000"/>
                          </a:solidFill>
                          <a:latin typeface="Calibri"/>
                          <a:ea typeface="MS ??"/>
                          <a:cs typeface="Times New Roman"/>
                        </a:rPr>
                        <a:t> et </a:t>
                      </a:r>
                      <a:r>
                        <a:rPr lang="sv-SE" sz="2000" b="1" dirty="0" smtClean="0">
                          <a:solidFill>
                            <a:srgbClr val="C00000"/>
                          </a:solidFill>
                          <a:latin typeface="Calibri"/>
                          <a:ea typeface="MS ??"/>
                          <a:cs typeface="Times New Roman"/>
                        </a:rPr>
                        <a:t>al, </a:t>
                      </a:r>
                      <a:r>
                        <a:rPr lang="sv-SE" sz="2000" b="1" dirty="0">
                          <a:solidFill>
                            <a:srgbClr val="C00000"/>
                          </a:solidFill>
                          <a:latin typeface="Calibri"/>
                          <a:ea typeface="MS ??"/>
                          <a:cs typeface="Times New Roman"/>
                        </a:rPr>
                        <a:t>1998</a:t>
                      </a:r>
                      <a:r>
                        <a:rPr lang="sv-SE" sz="2000" b="1" dirty="0" smtClean="0">
                          <a:solidFill>
                            <a:srgbClr val="C00000"/>
                          </a:solidFill>
                          <a:latin typeface="Calibri"/>
                          <a:ea typeface="MS ??"/>
                          <a:cs typeface="Times New Roman"/>
                        </a:rPr>
                        <a:t>)</a:t>
                      </a:r>
                    </a:p>
                  </a:txBody>
                  <a:tcPr marL="68580" marR="68580" marT="0" marB="0"/>
                </a:tc>
                <a:tc>
                  <a:txBody>
                    <a:bodyPr/>
                    <a:lstStyle/>
                    <a:p>
                      <a:pPr>
                        <a:lnSpc>
                          <a:spcPct val="115000"/>
                        </a:lnSpc>
                        <a:spcAft>
                          <a:spcPts val="0"/>
                        </a:spcAft>
                      </a:pPr>
                      <a:r>
                        <a:rPr lang="sv-SE" sz="2000" b="1" dirty="0">
                          <a:solidFill>
                            <a:srgbClr val="C00000"/>
                          </a:solidFill>
                          <a:latin typeface="Calibri"/>
                          <a:ea typeface="MS ??"/>
                          <a:cs typeface="Times New Roman"/>
                        </a:rPr>
                        <a:t>PANS </a:t>
                      </a:r>
                      <a:r>
                        <a:rPr lang="sv-SE" sz="2800" b="1" baseline="0" dirty="0">
                          <a:solidFill>
                            <a:srgbClr val="C00000"/>
                          </a:solidFill>
                          <a:latin typeface="Calibri"/>
                          <a:ea typeface="MS ??"/>
                          <a:cs typeface="Times New Roman"/>
                        </a:rPr>
                        <a:t> </a:t>
                      </a:r>
                      <a:r>
                        <a:rPr lang="sv-SE" sz="2000" b="1" dirty="0" smtClean="0">
                          <a:solidFill>
                            <a:srgbClr val="C00000"/>
                          </a:solidFill>
                          <a:latin typeface="Calibri"/>
                          <a:ea typeface="MS ??"/>
                          <a:cs typeface="Times New Roman"/>
                        </a:rPr>
                        <a:t>(</a:t>
                      </a:r>
                      <a:r>
                        <a:rPr lang="sv-SE" sz="2000" b="1" dirty="0" err="1">
                          <a:solidFill>
                            <a:srgbClr val="C00000"/>
                          </a:solidFill>
                          <a:latin typeface="Calibri"/>
                          <a:ea typeface="MS ??"/>
                          <a:cs typeface="Times New Roman"/>
                        </a:rPr>
                        <a:t>Swedo</a:t>
                      </a:r>
                      <a:r>
                        <a:rPr lang="sv-SE" sz="2000" b="1" dirty="0">
                          <a:solidFill>
                            <a:srgbClr val="C00000"/>
                          </a:solidFill>
                          <a:latin typeface="Calibri"/>
                          <a:ea typeface="MS ??"/>
                          <a:cs typeface="Times New Roman"/>
                        </a:rPr>
                        <a:t> et al, 2012)</a:t>
                      </a:r>
                      <a:endParaRPr lang="sv-SE" sz="2800" dirty="0">
                        <a:solidFill>
                          <a:srgbClr val="C00000"/>
                        </a:solidFill>
                        <a:latin typeface="Calibri"/>
                        <a:ea typeface="Calibri"/>
                        <a:cs typeface="Times New Roman"/>
                      </a:endParaRPr>
                    </a:p>
                  </a:txBody>
                  <a:tcPr marL="68580" marR="68580" marT="0" marB="0"/>
                </a:tc>
              </a:tr>
              <a:tr h="370840">
                <a:tc>
                  <a:txBody>
                    <a:bodyPr/>
                    <a:lstStyle/>
                    <a:p>
                      <a:pPr>
                        <a:lnSpc>
                          <a:spcPct val="115000"/>
                        </a:lnSpc>
                        <a:spcAft>
                          <a:spcPts val="0"/>
                        </a:spcAft>
                      </a:pPr>
                      <a:r>
                        <a:rPr lang="sv-SE" sz="1800" b="1" dirty="0" smtClean="0">
                          <a:latin typeface="Calibri"/>
                          <a:ea typeface="MS ??"/>
                          <a:cs typeface="Times New Roman"/>
                        </a:rPr>
                        <a:t>1. OCD och/eller tillstånd med tics</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Times New Roman"/>
                        </a:rPr>
                        <a:t>(kriterier enligt DSM-IV)</a:t>
                      </a:r>
                      <a:endParaRPr lang="sv-SE" sz="2400" dirty="0" smtClean="0">
                        <a:latin typeface="Calibri"/>
                        <a:ea typeface="Calibri"/>
                        <a:cs typeface="Times New Roman"/>
                      </a:endParaRPr>
                    </a:p>
                    <a:p>
                      <a:pPr>
                        <a:lnSpc>
                          <a:spcPct val="115000"/>
                        </a:lnSpc>
                        <a:spcAft>
                          <a:spcPts val="0"/>
                        </a:spcAft>
                      </a:pPr>
                      <a:r>
                        <a:rPr lang="sv-SE" sz="1800" b="1" dirty="0" smtClean="0">
                          <a:latin typeface="Calibri"/>
                          <a:ea typeface="MS ??"/>
                          <a:cs typeface="AdvP101C28"/>
                        </a:rPr>
                        <a:t>2. Debut i barnåldern</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Första symtomen efter 3 års ålder och före puberteten</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3. </a:t>
                      </a:r>
                      <a:r>
                        <a:rPr lang="sv-SE" sz="1800" b="1" dirty="0" err="1" smtClean="0">
                          <a:latin typeface="Calibri"/>
                          <a:ea typeface="MS ??"/>
                          <a:cs typeface="AdvP101C28"/>
                        </a:rPr>
                        <a:t>Skovvis</a:t>
                      </a:r>
                      <a:r>
                        <a:rPr lang="sv-SE" sz="1800" b="1" dirty="0" smtClean="0">
                          <a:latin typeface="Calibri"/>
                          <a:ea typeface="MS ??"/>
                          <a:cs typeface="AdvP101C28"/>
                        </a:rPr>
                        <a:t> förlopp</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Abrupt insättande symptom vid debut eller </a:t>
                      </a:r>
                      <a:r>
                        <a:rPr lang="sv-SE" sz="1800" dirty="0" err="1" smtClean="0">
                          <a:latin typeface="Calibri"/>
                          <a:ea typeface="MS ??"/>
                          <a:cs typeface="AdvP101C28"/>
                        </a:rPr>
                        <a:t>exacerbation</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6"/>
                        </a:rPr>
                        <a:t>Ofta kan en särskild dag eller vecka anges; symtomen minskar och kan ibland helt försvinna mellan  …</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4. </a:t>
                      </a:r>
                      <a:r>
                        <a:rPr lang="sv-SE" sz="1800" b="1" dirty="0" smtClean="0">
                          <a:latin typeface="Calibri"/>
                          <a:ea typeface="MS ??"/>
                          <a:cs typeface="AdvP101C28"/>
                        </a:rPr>
                        <a:t>Samband med </a:t>
                      </a:r>
                      <a:r>
                        <a:rPr lang="sv-SE" sz="1800" b="1" dirty="0" err="1" smtClean="0">
                          <a:latin typeface="Calibri"/>
                          <a:ea typeface="MS ??"/>
                          <a:cs typeface="AdvP101C28"/>
                        </a:rPr>
                        <a:t>streptokock-infektion</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Försämring tidsmässigt relaterad till streptokockinfektion, som påvisats med positiv odling och/eller stigande titer på streptokockantikroppar</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5. </a:t>
                      </a:r>
                      <a:r>
                        <a:rPr lang="sv-SE" sz="1800" b="1" dirty="0" smtClean="0">
                          <a:latin typeface="Calibri"/>
                          <a:ea typeface="MS ??"/>
                          <a:cs typeface="AdvP101C28"/>
                        </a:rPr>
                        <a:t>Avvikande neurologiskt status</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MS ??"/>
                          <a:cs typeface="AdvP101C28"/>
                        </a:rPr>
                        <a:t>… motorisk överaktivitet och ofrivilliga rörelser (inklusive </a:t>
                      </a:r>
                      <a:r>
                        <a:rPr lang="sv-SE" sz="1800" dirty="0" err="1" smtClean="0">
                          <a:latin typeface="Calibri"/>
                          <a:ea typeface="MS ??"/>
                          <a:cs typeface="AdvP101C28"/>
                        </a:rPr>
                        <a:t>koreiforma</a:t>
                      </a:r>
                      <a:r>
                        <a:rPr lang="sv-SE" sz="1800" dirty="0" smtClean="0">
                          <a:latin typeface="Calibri"/>
                          <a:ea typeface="MS ??"/>
                          <a:cs typeface="AdvP101C28"/>
                        </a:rPr>
                        <a:t> rörelser)</a:t>
                      </a:r>
                      <a:endParaRPr lang="sv-SE" dirty="0"/>
                    </a:p>
                  </a:txBody>
                  <a:tcPr/>
                </a:tc>
                <a:tc>
                  <a:txBody>
                    <a:bodyPr/>
                    <a:lstStyle/>
                    <a:p>
                      <a:pPr>
                        <a:lnSpc>
                          <a:spcPct val="115000"/>
                        </a:lnSpc>
                        <a:spcAft>
                          <a:spcPts val="0"/>
                        </a:spcAft>
                      </a:pPr>
                      <a:r>
                        <a:rPr lang="sv-SE" sz="1800" dirty="0" smtClean="0">
                          <a:latin typeface="Calibri"/>
                          <a:ea typeface="MS ??"/>
                          <a:cs typeface="Times New Roman"/>
                        </a:rPr>
                        <a:t>I.</a:t>
                      </a:r>
                      <a:r>
                        <a:rPr lang="sv-SE" sz="1800" dirty="0" smtClean="0">
                          <a:latin typeface="Calibri"/>
                          <a:ea typeface="Calibri"/>
                          <a:cs typeface="Times New Roman"/>
                        </a:rPr>
                        <a:t> </a:t>
                      </a:r>
                      <a:r>
                        <a:rPr lang="sv-SE" sz="1800" b="1" dirty="0" err="1" smtClean="0">
                          <a:latin typeface="Calibri"/>
                          <a:ea typeface="Calibri"/>
                          <a:cs typeface="Times New Roman"/>
                        </a:rPr>
                        <a:t>Urakut</a:t>
                      </a:r>
                      <a:r>
                        <a:rPr lang="sv-SE" sz="1800" b="1" dirty="0" smtClean="0">
                          <a:latin typeface="Calibri"/>
                          <a:ea typeface="Calibri"/>
                          <a:cs typeface="Times New Roman"/>
                        </a:rPr>
                        <a:t> insättande OCD-symtom och/eller anorexi</a:t>
                      </a:r>
                      <a:endParaRPr lang="sv-SE" sz="2400" dirty="0" smtClean="0">
                        <a:latin typeface="Calibri"/>
                        <a:ea typeface="Calibri"/>
                        <a:cs typeface="Times New Roman"/>
                      </a:endParaRPr>
                    </a:p>
                    <a:p>
                      <a:pPr>
                        <a:lnSpc>
                          <a:spcPct val="115000"/>
                        </a:lnSpc>
                        <a:spcAft>
                          <a:spcPts val="0"/>
                        </a:spcAft>
                      </a:pPr>
                      <a:r>
                        <a:rPr lang="sv-SE" sz="1800" b="1" dirty="0" smtClean="0">
                          <a:latin typeface="Calibri"/>
                          <a:ea typeface="Calibri"/>
                          <a:cs typeface="Times New Roman"/>
                        </a:rPr>
                        <a:t>II. Samtidig och plötslig debut av andra, svåra neuropsykiatriska symtom</a:t>
                      </a:r>
                      <a:r>
                        <a:rPr lang="sv-SE" sz="1800" dirty="0" smtClean="0">
                          <a:latin typeface="Calibri"/>
                          <a:ea typeface="Calibri"/>
                          <a:cs typeface="Times New Roman"/>
                        </a:rPr>
                        <a:t>; minst två från följande sju kategorier:</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(1) Påtagligt förhöjd ångestnivå </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(2) Emotionell labilitet och/eller depression</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(3) Irritabilitet, aggression och/eller svårt trotsbeteende</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(4) Tillbakagång i utvecklingsnivå/beteende</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(5) Försämring av skolprestationer</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(6) Sensoriska och motoriska avvikelser</a:t>
                      </a:r>
                      <a:endParaRPr lang="sv-SE" sz="2400" dirty="0" smtClean="0">
                        <a:latin typeface="Calibri"/>
                        <a:ea typeface="Calibri"/>
                        <a:cs typeface="Times New Roman"/>
                      </a:endParaRPr>
                    </a:p>
                    <a:p>
                      <a:pPr>
                        <a:lnSpc>
                          <a:spcPct val="115000"/>
                        </a:lnSpc>
                        <a:spcAft>
                          <a:spcPts val="0"/>
                        </a:spcAft>
                      </a:pPr>
                      <a:r>
                        <a:rPr lang="sv-SE" sz="1800" dirty="0" smtClean="0">
                          <a:latin typeface="Calibri"/>
                          <a:ea typeface="Calibri"/>
                          <a:cs typeface="Times New Roman"/>
                        </a:rPr>
                        <a:t>(7) Somatiska symtom inkluderande sömnstörning, </a:t>
                      </a:r>
                      <a:r>
                        <a:rPr lang="sv-SE" sz="1800" dirty="0" err="1" smtClean="0">
                          <a:latin typeface="Calibri"/>
                          <a:ea typeface="Calibri"/>
                          <a:cs typeface="Times New Roman"/>
                        </a:rPr>
                        <a:t>enures</a:t>
                      </a:r>
                      <a:r>
                        <a:rPr lang="sv-SE" sz="1800" dirty="0" smtClean="0">
                          <a:latin typeface="Calibri"/>
                          <a:ea typeface="Calibri"/>
                          <a:cs typeface="Times New Roman"/>
                        </a:rPr>
                        <a:t> eller täta trängningar till vattenkastning</a:t>
                      </a:r>
                      <a:endParaRPr lang="sv-SE" sz="2400" dirty="0" smtClean="0">
                        <a:latin typeface="Calibri"/>
                        <a:ea typeface="Calibri"/>
                        <a:cs typeface="Times New Roman"/>
                      </a:endParaRPr>
                    </a:p>
                    <a:p>
                      <a:pPr>
                        <a:lnSpc>
                          <a:spcPct val="115000"/>
                        </a:lnSpc>
                        <a:spcAft>
                          <a:spcPts val="0"/>
                        </a:spcAft>
                      </a:pPr>
                      <a:r>
                        <a:rPr lang="sv-SE" sz="1800" b="1" dirty="0" smtClean="0">
                          <a:latin typeface="Calibri"/>
                          <a:ea typeface="Calibri"/>
                          <a:cs typeface="Times New Roman"/>
                        </a:rPr>
                        <a:t>III. Symtomen kan inte förklaras av annat neurologiskt/medicinskt tillstånd </a:t>
                      </a:r>
                      <a:r>
                        <a:rPr lang="sv-SE" sz="1800" dirty="0" smtClean="0">
                          <a:latin typeface="Calibri"/>
                          <a:ea typeface="Calibri"/>
                          <a:cs typeface="Times New Roman"/>
                        </a:rPr>
                        <a:t>som exempelvis </a:t>
                      </a:r>
                      <a:r>
                        <a:rPr lang="sv-SE" sz="1800" dirty="0" err="1" smtClean="0">
                          <a:latin typeface="Calibri"/>
                          <a:ea typeface="Calibri"/>
                          <a:cs typeface="Times New Roman"/>
                        </a:rPr>
                        <a:t>Sydenhams</a:t>
                      </a:r>
                      <a:r>
                        <a:rPr lang="sv-SE" sz="1800" dirty="0" smtClean="0">
                          <a:latin typeface="Calibri"/>
                          <a:ea typeface="Calibri"/>
                          <a:cs typeface="Times New Roman"/>
                        </a:rPr>
                        <a:t> </a:t>
                      </a:r>
                      <a:r>
                        <a:rPr lang="sv-SE" sz="1800" dirty="0" err="1" smtClean="0">
                          <a:latin typeface="Calibri"/>
                          <a:ea typeface="Calibri"/>
                          <a:cs typeface="Times New Roman"/>
                        </a:rPr>
                        <a:t>chorea</a:t>
                      </a:r>
                      <a:r>
                        <a:rPr lang="sv-SE" sz="1800" dirty="0" smtClean="0">
                          <a:latin typeface="Calibri"/>
                          <a:ea typeface="Calibri"/>
                          <a:cs typeface="Times New Roman"/>
                        </a:rPr>
                        <a:t>, SLE, </a:t>
                      </a:r>
                      <a:r>
                        <a:rPr lang="sv-SE" sz="1800" dirty="0" err="1" smtClean="0">
                          <a:latin typeface="Calibri"/>
                          <a:ea typeface="Calibri"/>
                          <a:cs typeface="Times New Roman"/>
                        </a:rPr>
                        <a:t>Tourettes</a:t>
                      </a:r>
                      <a:r>
                        <a:rPr lang="sv-SE" sz="1800" dirty="0" smtClean="0">
                          <a:latin typeface="Calibri"/>
                          <a:ea typeface="Calibri"/>
                          <a:cs typeface="Times New Roman"/>
                        </a:rPr>
                        <a:t> syndrom</a:t>
                      </a:r>
                      <a:endParaRPr lang="sv-SE" dirty="0"/>
                    </a:p>
                  </a:txBody>
                  <a:tcPr/>
                </a:tc>
              </a:tr>
            </a:tbl>
          </a:graphicData>
        </a:graphic>
      </p:graphicFrame>
      <p:sp>
        <p:nvSpPr>
          <p:cNvPr id="6" name="Rektangel 5"/>
          <p:cNvSpPr/>
          <p:nvPr/>
        </p:nvSpPr>
        <p:spPr bwMode="auto">
          <a:xfrm>
            <a:off x="3635896" y="1484784"/>
            <a:ext cx="360040" cy="43204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sv-SE"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7700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t>Autoimmunity against dopamine receptors in neuropsychiatric and movement disorders: a review of Sydenham chorea and beyond</a:t>
            </a:r>
          </a:p>
        </p:txBody>
      </p:sp>
      <p:pic>
        <p:nvPicPr>
          <p:cNvPr id="2051" name="Picture 2"/>
          <p:cNvPicPr>
            <a:picLocks noChangeAspect="1" noChangeArrowheads="1"/>
          </p:cNvPicPr>
          <p:nvPr/>
        </p:nvPicPr>
        <p:blipFill>
          <a:blip r:embed="rId3" cstate="print"/>
          <a:srcRect/>
          <a:stretch>
            <a:fillRect/>
          </a:stretch>
        </p:blipFill>
        <p:spPr bwMode="auto">
          <a:xfrm>
            <a:off x="1525295" y="1306342"/>
            <a:ext cx="5915054" cy="4320000"/>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a:solidFill>
                  <a:srgbClr val="000000"/>
                </a:solidFill>
              </a:rPr>
              <a:t>Acta Physiologica</a:t>
            </a:r>
            <a:r>
              <a:rPr lang="en-GB" sz="1000">
                <a:solidFill>
                  <a:srgbClr val="000000"/>
                </a:solidFill>
              </a:rPr>
              <a:t/>
            </a:r>
            <a:br>
              <a:rPr lang="en-GB" sz="1000">
                <a:solidFill>
                  <a:srgbClr val="000000"/>
                </a:solidFill>
              </a:rPr>
            </a:br>
            <a:r>
              <a:rPr lang="en-GB" sz="1000">
                <a:solidFill>
                  <a:srgbClr val="000000"/>
                </a:solidFill>
              </a:rPr>
              <a:t>5 NOV 2015 DOI: 10.1111/apha.12614</a:t>
            </a:r>
            <a:br>
              <a:rPr lang="en-GB" sz="1000">
                <a:solidFill>
                  <a:srgbClr val="000000"/>
                </a:solidFill>
              </a:rPr>
            </a:br>
            <a:r>
              <a:rPr lang="en-GB" sz="1000">
                <a:solidFill>
                  <a:srgbClr val="000000"/>
                </a:solidFill>
                <a:hlinkClick r:id="rId5"/>
              </a:rPr>
              <a:t>http://onlinelibrary.wiley.com/doi/10.1111/apha.12614/full#apha12614-fig-0003</a:t>
            </a:r>
          </a:p>
        </p:txBody>
      </p:sp>
    </p:spTree>
    <p:extLst>
      <p:ext uri="{BB962C8B-B14F-4D97-AF65-F5344CB8AC3E}">
        <p14:creationId xmlns:p14="http://schemas.microsoft.com/office/powerpoint/2010/main" val="2149541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normAutofit/>
          </a:bodyPr>
          <a:lstStyle/>
          <a:p>
            <a:pPr lvl="0" eaLnBrk="0" fontAlgn="base" hangingPunct="0">
              <a:spcAft>
                <a:spcPct val="0"/>
              </a:spcAft>
              <a:buFontTx/>
              <a:buChar char="•"/>
            </a:pPr>
            <a:r>
              <a:rPr lang="sv-SE" sz="2400" kern="0" dirty="0">
                <a:solidFill>
                  <a:srgbClr val="960000"/>
                </a:solidFill>
              </a:rPr>
              <a:t>”Vanlig”</a:t>
            </a:r>
            <a:r>
              <a:rPr lang="sv-SE" sz="2800" kern="0" dirty="0">
                <a:solidFill>
                  <a:srgbClr val="960000"/>
                </a:solidFill>
              </a:rPr>
              <a:t> OCD</a:t>
            </a:r>
          </a:p>
          <a:p>
            <a:pPr marL="0" lvl="0" indent="0" eaLnBrk="0" fontAlgn="base" hangingPunct="0">
              <a:spcAft>
                <a:spcPct val="0"/>
              </a:spcAft>
              <a:buNone/>
            </a:pPr>
            <a:r>
              <a:rPr lang="sv-SE" sz="2000" kern="0" dirty="0">
                <a:solidFill>
                  <a:srgbClr val="000000"/>
                </a:solidFill>
              </a:rPr>
              <a:t>	- börjar smygande </a:t>
            </a:r>
          </a:p>
          <a:p>
            <a:pPr marL="0" lvl="0" indent="0" eaLnBrk="0" fontAlgn="base" hangingPunct="0">
              <a:spcAft>
                <a:spcPct val="0"/>
              </a:spcAft>
              <a:buNone/>
            </a:pPr>
            <a:r>
              <a:rPr lang="sv-SE" sz="2000" kern="0" dirty="0">
                <a:solidFill>
                  <a:srgbClr val="000000"/>
                </a:solidFill>
              </a:rPr>
              <a:t>	- 2% av alla barn</a:t>
            </a:r>
          </a:p>
          <a:p>
            <a:pPr marL="0" lvl="0" indent="0" eaLnBrk="0" fontAlgn="base" hangingPunct="0">
              <a:spcAft>
                <a:spcPct val="0"/>
              </a:spcAft>
              <a:buNone/>
            </a:pPr>
            <a:r>
              <a:rPr lang="sv-SE" sz="2000" kern="0" dirty="0">
                <a:solidFill>
                  <a:srgbClr val="000000"/>
                </a:solidFill>
              </a:rPr>
              <a:t>	- Inget speciellt före debut (livshändelse/stress/somatisk </a:t>
            </a:r>
            <a:r>
              <a:rPr lang="sv-SE" sz="2000" kern="0" dirty="0" err="1">
                <a:solidFill>
                  <a:srgbClr val="000000"/>
                </a:solidFill>
              </a:rPr>
              <a:t>sjd</a:t>
            </a:r>
            <a:r>
              <a:rPr lang="sv-SE" sz="2000" kern="0" dirty="0">
                <a:solidFill>
                  <a:srgbClr val="000000"/>
                </a:solidFill>
              </a:rPr>
              <a:t>)</a:t>
            </a:r>
          </a:p>
          <a:p>
            <a:pPr lvl="0" eaLnBrk="0" fontAlgn="base" hangingPunct="0">
              <a:spcAft>
                <a:spcPct val="0"/>
              </a:spcAft>
              <a:buFontTx/>
              <a:buChar char="•"/>
            </a:pPr>
            <a:r>
              <a:rPr lang="sv-SE" sz="2400" kern="0" dirty="0">
                <a:solidFill>
                  <a:srgbClr val="960000"/>
                </a:solidFill>
              </a:rPr>
              <a:t>PANS</a:t>
            </a:r>
            <a:endParaRPr lang="sv-SE" sz="2800" kern="0" dirty="0">
              <a:solidFill>
                <a:srgbClr val="960000"/>
              </a:solidFill>
            </a:endParaRPr>
          </a:p>
          <a:p>
            <a:pPr marL="0" lvl="0" indent="0" eaLnBrk="0" fontAlgn="base" hangingPunct="0">
              <a:spcAft>
                <a:spcPct val="0"/>
              </a:spcAft>
              <a:buNone/>
            </a:pPr>
            <a:r>
              <a:rPr lang="sv-SE" sz="2000" kern="0" dirty="0">
                <a:solidFill>
                  <a:srgbClr val="000000"/>
                </a:solidFill>
              </a:rPr>
              <a:t>	- mer dramatisk start</a:t>
            </a:r>
          </a:p>
          <a:p>
            <a:pPr marL="0" lvl="0" indent="0" eaLnBrk="0" fontAlgn="base" hangingPunct="0">
              <a:spcAft>
                <a:spcPct val="0"/>
              </a:spcAft>
              <a:buNone/>
            </a:pPr>
            <a:r>
              <a:rPr lang="sv-SE" sz="2000" kern="0" dirty="0">
                <a:solidFill>
                  <a:srgbClr val="000000"/>
                </a:solidFill>
              </a:rPr>
              <a:t>	- 0,2-0,4%*</a:t>
            </a:r>
          </a:p>
          <a:p>
            <a:pPr marL="0" lvl="0" indent="0" eaLnBrk="0" fontAlgn="base" hangingPunct="0">
              <a:spcAft>
                <a:spcPct val="0"/>
              </a:spcAft>
              <a:buNone/>
            </a:pPr>
            <a:r>
              <a:rPr lang="sv-SE" sz="2000" kern="0" dirty="0">
                <a:solidFill>
                  <a:srgbClr val="000000"/>
                </a:solidFill>
              </a:rPr>
              <a:t>	- ofta infektion före </a:t>
            </a:r>
            <a:r>
              <a:rPr lang="sv-SE" sz="2000" kern="0" dirty="0" smtClean="0">
                <a:solidFill>
                  <a:srgbClr val="000000"/>
                </a:solidFill>
              </a:rPr>
              <a:t>symptomdebut</a:t>
            </a:r>
          </a:p>
          <a:p>
            <a:pPr marL="0" lvl="0" indent="0" eaLnBrk="0" fontAlgn="base" hangingPunct="0">
              <a:spcAft>
                <a:spcPct val="0"/>
              </a:spcAft>
              <a:buNone/>
            </a:pPr>
            <a:endParaRPr lang="sv-SE" sz="2000" kern="0" dirty="0">
              <a:solidFill>
                <a:srgbClr val="000000"/>
              </a:solidFill>
            </a:endParaRPr>
          </a:p>
          <a:p>
            <a:pPr eaLnBrk="0" fontAlgn="base" hangingPunct="0">
              <a:spcAft>
                <a:spcPct val="0"/>
              </a:spcAft>
              <a:buFontTx/>
              <a:buChar char="•"/>
            </a:pPr>
            <a:r>
              <a:rPr lang="sv-SE" sz="2400" kern="0" dirty="0"/>
              <a:t>Men </a:t>
            </a:r>
            <a:r>
              <a:rPr lang="sv-SE" sz="2400" kern="0" dirty="0">
                <a:solidFill>
                  <a:srgbClr val="000000"/>
                </a:solidFill>
              </a:rPr>
              <a:t>vilka autoimmuna faktorer påverkar ett ”vanligt” OCD-insjuknande</a:t>
            </a:r>
            <a:r>
              <a:rPr lang="sv-SE" sz="2400" kern="0" dirty="0" smtClean="0">
                <a:solidFill>
                  <a:srgbClr val="000000"/>
                </a:solidFill>
              </a:rPr>
              <a:t>???</a:t>
            </a:r>
            <a:r>
              <a:rPr lang="sv-SE" sz="2800" dirty="0"/>
              <a:t> </a:t>
            </a:r>
            <a:r>
              <a:rPr lang="sv-SE" sz="2800" dirty="0" smtClean="0"/>
              <a:t>                                                </a:t>
            </a:r>
            <a:r>
              <a:rPr lang="sv-SE" sz="1800" dirty="0" smtClean="0"/>
              <a:t>Murphy </a:t>
            </a:r>
            <a:r>
              <a:rPr lang="sv-SE" sz="1800" dirty="0"/>
              <a:t>et al 2014</a:t>
            </a:r>
          </a:p>
          <a:p>
            <a:pPr lvl="0" eaLnBrk="0" fontAlgn="base" hangingPunct="0">
              <a:spcAft>
                <a:spcPct val="0"/>
              </a:spcAft>
              <a:buFontTx/>
              <a:buChar char="•"/>
            </a:pPr>
            <a:endParaRPr lang="sv-SE" sz="2800" kern="0" dirty="0">
              <a:solidFill>
                <a:srgbClr val="960000"/>
              </a:solidFill>
            </a:endParaRPr>
          </a:p>
          <a:p>
            <a:endParaRPr lang="sv-SE" dirty="0"/>
          </a:p>
        </p:txBody>
      </p:sp>
    </p:spTree>
    <p:extLst>
      <p:ext uri="{BB962C8B-B14F-4D97-AF65-F5344CB8AC3E}">
        <p14:creationId xmlns:p14="http://schemas.microsoft.com/office/powerpoint/2010/main" val="3062581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BUP OCD &amp; relaterade tillstånd</a:t>
            </a:r>
            <a:endParaRPr lang="sv-SE" dirty="0"/>
          </a:p>
        </p:txBody>
      </p:sp>
      <p:sp>
        <p:nvSpPr>
          <p:cNvPr id="3" name="Platshållare för innehåll 2"/>
          <p:cNvSpPr>
            <a:spLocks noGrp="1"/>
          </p:cNvSpPr>
          <p:nvPr>
            <p:ph idx="1"/>
          </p:nvPr>
        </p:nvSpPr>
        <p:spPr/>
        <p:txBody>
          <a:bodyPr/>
          <a:lstStyle/>
          <a:p>
            <a:r>
              <a:rPr lang="sv-SE" dirty="0" smtClean="0"/>
              <a:t>BUP OCD &amp; relaterade tillstånd har f n ca 160 patienter, varav ett tiotal uppfyller kriterier för PANS/PANDAS. </a:t>
            </a:r>
          </a:p>
          <a:p>
            <a:r>
              <a:rPr lang="sv-SE" dirty="0" smtClean="0"/>
              <a:t>10-20 nya remisser/v, ca 20% av dessa rör PANS/PANDAS.</a:t>
            </a:r>
          </a:p>
          <a:p>
            <a:r>
              <a:rPr lang="sv-SE" dirty="0" smtClean="0"/>
              <a:t>Remisser </a:t>
            </a:r>
            <a:r>
              <a:rPr lang="sv-SE" dirty="0" err="1" smtClean="0"/>
              <a:t>fr</a:t>
            </a:r>
            <a:r>
              <a:rPr lang="sv-SE" dirty="0" smtClean="0"/>
              <a:t> BUP och barnmedicin, hela Sverige.</a:t>
            </a:r>
            <a:endParaRPr lang="sv-SE" dirty="0"/>
          </a:p>
        </p:txBody>
      </p:sp>
    </p:spTree>
    <p:extLst>
      <p:ext uri="{BB962C8B-B14F-4D97-AF65-F5344CB8AC3E}">
        <p14:creationId xmlns:p14="http://schemas.microsoft.com/office/powerpoint/2010/main" val="2210554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Bedömning</a:t>
            </a:r>
            <a:endParaRPr lang="sv-SE" dirty="0"/>
          </a:p>
        </p:txBody>
      </p:sp>
      <p:sp>
        <p:nvSpPr>
          <p:cNvPr id="3" name="Platshållare för innehåll 2"/>
          <p:cNvSpPr>
            <a:spLocks noGrp="1"/>
          </p:cNvSpPr>
          <p:nvPr>
            <p:ph idx="1"/>
          </p:nvPr>
        </p:nvSpPr>
        <p:spPr/>
        <p:txBody>
          <a:bodyPr>
            <a:normAutofit fontScale="85000" lnSpcReduction="20000"/>
          </a:bodyPr>
          <a:lstStyle/>
          <a:p>
            <a:r>
              <a:rPr lang="sv-SE" dirty="0" smtClean="0"/>
              <a:t>Initial bedömning </a:t>
            </a:r>
            <a:r>
              <a:rPr lang="sv-SE" dirty="0"/>
              <a:t>hos läkare/psykolog av </a:t>
            </a:r>
            <a:r>
              <a:rPr lang="sv-SE" dirty="0" smtClean="0"/>
              <a:t>psykiatriska och somatiska symptom, om möjligt första kontakt i samband med inneliggande vård på barnklinik. Rörelseavvikelser filmas.</a:t>
            </a:r>
          </a:p>
          <a:p>
            <a:r>
              <a:rPr lang="sv-SE" dirty="0" smtClean="0"/>
              <a:t>Basal blodprovstagning </a:t>
            </a:r>
            <a:r>
              <a:rPr lang="sv-SE" dirty="0" err="1" smtClean="0"/>
              <a:t>enl</a:t>
            </a:r>
            <a:r>
              <a:rPr lang="sv-SE" dirty="0" smtClean="0"/>
              <a:t> riktlinjer för </a:t>
            </a:r>
            <a:r>
              <a:rPr lang="sv-SE" dirty="0" err="1" smtClean="0"/>
              <a:t>neuroinflammation</a:t>
            </a:r>
            <a:r>
              <a:rPr lang="sv-SE" dirty="0" smtClean="0"/>
              <a:t> (SR, blodstatus, ALAT, </a:t>
            </a:r>
            <a:r>
              <a:rPr lang="sv-SE" dirty="0" err="1" smtClean="0"/>
              <a:t>krea</a:t>
            </a:r>
            <a:r>
              <a:rPr lang="sv-SE" dirty="0" smtClean="0"/>
              <a:t>, </a:t>
            </a:r>
            <a:r>
              <a:rPr lang="sv-SE" dirty="0" err="1" smtClean="0"/>
              <a:t>ferritin</a:t>
            </a:r>
            <a:r>
              <a:rPr lang="sv-SE" dirty="0" smtClean="0"/>
              <a:t>, D-vit, TSH, T4 fritt, TPO-Ak, </a:t>
            </a:r>
            <a:r>
              <a:rPr lang="sv-SE" dirty="0" err="1" smtClean="0"/>
              <a:t>transglutaminas</a:t>
            </a:r>
            <a:r>
              <a:rPr lang="sv-SE" dirty="0" smtClean="0"/>
              <a:t>-Ak, ANA). PANS-panel?? </a:t>
            </a:r>
            <a:r>
              <a:rPr lang="sv-SE" dirty="0" err="1" smtClean="0"/>
              <a:t>Strep</a:t>
            </a:r>
            <a:r>
              <a:rPr lang="sv-SE" dirty="0" smtClean="0"/>
              <a:t>-Ak??</a:t>
            </a:r>
          </a:p>
          <a:p>
            <a:r>
              <a:rPr lang="sv-SE" dirty="0" smtClean="0"/>
              <a:t>Infektion? Odlas.</a:t>
            </a:r>
          </a:p>
          <a:p>
            <a:r>
              <a:rPr lang="sv-SE" dirty="0" smtClean="0"/>
              <a:t>Ställningstagande till behov av vidare somatisk utredning via barnmedicin om det ej är gjort (EEG, MR, LP, metabolt..).</a:t>
            </a:r>
          </a:p>
        </p:txBody>
      </p:sp>
    </p:spTree>
    <p:extLst>
      <p:ext uri="{BB962C8B-B14F-4D97-AF65-F5344CB8AC3E}">
        <p14:creationId xmlns:p14="http://schemas.microsoft.com/office/powerpoint/2010/main" val="1548534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Behandling &amp; uppföljning</a:t>
            </a:r>
            <a:endParaRPr lang="sv-SE" dirty="0"/>
          </a:p>
        </p:txBody>
      </p:sp>
      <p:sp>
        <p:nvSpPr>
          <p:cNvPr id="3" name="Platshållare för innehåll 2"/>
          <p:cNvSpPr>
            <a:spLocks noGrp="1"/>
          </p:cNvSpPr>
          <p:nvPr>
            <p:ph idx="1"/>
          </p:nvPr>
        </p:nvSpPr>
        <p:spPr/>
        <p:txBody>
          <a:bodyPr>
            <a:normAutofit fontScale="25000" lnSpcReduction="20000"/>
          </a:bodyPr>
          <a:lstStyle/>
          <a:p>
            <a:r>
              <a:rPr lang="sv-SE" sz="9600" dirty="0"/>
              <a:t>Samarbete med barnmedicin via </a:t>
            </a:r>
            <a:r>
              <a:rPr lang="sv-SE" sz="9600" dirty="0" err="1"/>
              <a:t>neuroinflammationsmöten</a:t>
            </a:r>
            <a:r>
              <a:rPr lang="sv-SE" sz="9600" dirty="0"/>
              <a:t> 1 gång/mån</a:t>
            </a:r>
            <a:r>
              <a:rPr lang="sv-SE" sz="9600" dirty="0" smtClean="0"/>
              <a:t>.</a:t>
            </a:r>
          </a:p>
          <a:p>
            <a:r>
              <a:rPr lang="sv-SE" sz="9600" dirty="0" smtClean="0"/>
              <a:t>Verifierad infektion behandlas.</a:t>
            </a:r>
          </a:p>
          <a:p>
            <a:r>
              <a:rPr lang="sv-SE" sz="9600" dirty="0" smtClean="0"/>
              <a:t>Tydligt insjuknande/förlopp &gt; ställningstagande till p o kortison.</a:t>
            </a:r>
          </a:p>
          <a:p>
            <a:r>
              <a:rPr lang="sv-SE" sz="9600" dirty="0" smtClean="0"/>
              <a:t>Allvarligt tillstånd/tydliga neurologiska symptom &gt; i v kortison alt IVIG via barnmedicin. </a:t>
            </a:r>
            <a:r>
              <a:rPr lang="sv-SE" sz="9600" dirty="0" err="1" smtClean="0"/>
              <a:t>Rituximab</a:t>
            </a:r>
            <a:r>
              <a:rPr lang="sv-SE" sz="9600" dirty="0" smtClean="0"/>
              <a:t>? </a:t>
            </a:r>
            <a:r>
              <a:rPr lang="sv-SE" sz="9600" dirty="0" err="1" smtClean="0"/>
              <a:t>Plasmaferes</a:t>
            </a:r>
            <a:r>
              <a:rPr lang="sv-SE" sz="9600" dirty="0" smtClean="0"/>
              <a:t>?</a:t>
            </a:r>
          </a:p>
          <a:p>
            <a:r>
              <a:rPr lang="sv-SE" sz="9600" dirty="0" smtClean="0"/>
              <a:t>Behandla symptomatiskt! KBT för OCD/tics, SSRI, ångestlindrande, melatonin, </a:t>
            </a:r>
            <a:r>
              <a:rPr lang="sv-SE" sz="9600" dirty="0" err="1" smtClean="0"/>
              <a:t>guanfacin</a:t>
            </a:r>
            <a:r>
              <a:rPr lang="sv-SE" sz="9600" dirty="0" smtClean="0"/>
              <a:t>…</a:t>
            </a:r>
          </a:p>
          <a:p>
            <a:r>
              <a:rPr lang="sv-SE" sz="9600" dirty="0" smtClean="0"/>
              <a:t>Följ patienten, tillståndet växlar. OBS kognitiva förmågor. NP-utredning? </a:t>
            </a:r>
            <a:endParaRPr lang="sv-SE" sz="4000" i="1" dirty="0" smtClean="0"/>
          </a:p>
          <a:p>
            <a:pPr marL="0" indent="0">
              <a:buNone/>
            </a:pPr>
            <a:endParaRPr lang="sv-SE" sz="4000" i="1" dirty="0"/>
          </a:p>
          <a:p>
            <a:pPr marL="0" indent="0">
              <a:buNone/>
            </a:pPr>
            <a:r>
              <a:rPr lang="sv-SE" sz="5600" i="1" dirty="0" err="1" smtClean="0"/>
              <a:t>Use</a:t>
            </a:r>
            <a:r>
              <a:rPr lang="sv-SE" sz="5600" i="1" dirty="0" smtClean="0"/>
              <a:t> </a:t>
            </a:r>
            <a:r>
              <a:rPr lang="sv-SE" sz="5600" i="1" dirty="0" err="1"/>
              <a:t>of</a:t>
            </a:r>
            <a:r>
              <a:rPr lang="sv-SE" sz="5600" i="1" dirty="0"/>
              <a:t> </a:t>
            </a:r>
            <a:r>
              <a:rPr lang="sv-SE" sz="5600" i="1" dirty="0" err="1"/>
              <a:t>Intravenous</a:t>
            </a:r>
            <a:r>
              <a:rPr lang="sv-SE" sz="5600" i="1" dirty="0"/>
              <a:t> Immunoglobulin in the </a:t>
            </a:r>
            <a:r>
              <a:rPr lang="sv-SE" sz="5600" i="1" dirty="0" err="1"/>
              <a:t>Treatment</a:t>
            </a:r>
            <a:r>
              <a:rPr lang="sv-SE" sz="5600" i="1" dirty="0"/>
              <a:t> </a:t>
            </a:r>
            <a:r>
              <a:rPr lang="sv-SE" sz="5600" i="1" dirty="0" err="1"/>
              <a:t>of</a:t>
            </a:r>
            <a:r>
              <a:rPr lang="sv-SE" sz="5600" i="1" dirty="0"/>
              <a:t> </a:t>
            </a:r>
            <a:r>
              <a:rPr lang="sv-SE" sz="5600" i="1" dirty="0" err="1"/>
              <a:t>Twelve</a:t>
            </a:r>
            <a:r>
              <a:rPr lang="sv-SE" sz="5600" i="1" dirty="0"/>
              <a:t> </a:t>
            </a:r>
            <a:r>
              <a:rPr lang="sv-SE" sz="5600" i="1" dirty="0" err="1"/>
              <a:t>Youths</a:t>
            </a:r>
            <a:r>
              <a:rPr lang="sv-SE" sz="5600" i="1" dirty="0"/>
              <a:t> </a:t>
            </a:r>
            <a:r>
              <a:rPr lang="sv-SE" sz="5600" i="1" dirty="0" err="1"/>
              <a:t>with</a:t>
            </a:r>
            <a:r>
              <a:rPr lang="sv-SE" sz="5600" i="1" dirty="0"/>
              <a:t> </a:t>
            </a:r>
            <a:r>
              <a:rPr lang="sv-SE" sz="5600" i="1" dirty="0" err="1"/>
              <a:t>Pediatric</a:t>
            </a:r>
            <a:r>
              <a:rPr lang="sv-SE" sz="5600" i="1" dirty="0"/>
              <a:t> Autoimmune </a:t>
            </a:r>
            <a:r>
              <a:rPr lang="sv-SE" sz="5600" i="1" dirty="0" err="1"/>
              <a:t>Neuropsychiatric</a:t>
            </a:r>
            <a:r>
              <a:rPr lang="sv-SE" sz="5600" i="1" dirty="0"/>
              <a:t> Disorders </a:t>
            </a:r>
            <a:r>
              <a:rPr lang="sv-SE" sz="5600" i="1" dirty="0" err="1"/>
              <a:t>Associated</a:t>
            </a:r>
            <a:r>
              <a:rPr lang="sv-SE" sz="5600" i="1" dirty="0"/>
              <a:t> </a:t>
            </a:r>
            <a:r>
              <a:rPr lang="sv-SE" sz="5600" i="1" dirty="0" err="1"/>
              <a:t>with</a:t>
            </a:r>
            <a:r>
              <a:rPr lang="sv-SE" sz="5600" i="1" dirty="0"/>
              <a:t> </a:t>
            </a:r>
            <a:r>
              <a:rPr lang="sv-SE" sz="5600" i="1" dirty="0" err="1"/>
              <a:t>Streptococcal</a:t>
            </a:r>
            <a:r>
              <a:rPr lang="sv-SE" sz="5600" i="1" dirty="0"/>
              <a:t> </a:t>
            </a:r>
            <a:r>
              <a:rPr lang="sv-SE" sz="5600" i="1" dirty="0" err="1"/>
              <a:t>infections</a:t>
            </a:r>
            <a:endParaRPr lang="sv-SE" sz="5600" i="1" dirty="0"/>
          </a:p>
          <a:p>
            <a:pPr marL="0" indent="0">
              <a:buNone/>
            </a:pPr>
            <a:r>
              <a:rPr lang="sv-SE" sz="5600" dirty="0" err="1"/>
              <a:t>Swedo</a:t>
            </a:r>
            <a:r>
              <a:rPr lang="sv-SE" sz="5600" dirty="0"/>
              <a:t> et al 2015  -Case </a:t>
            </a:r>
            <a:r>
              <a:rPr lang="sv-SE" sz="5600" dirty="0" err="1"/>
              <a:t>report</a:t>
            </a:r>
            <a:endParaRPr lang="sv-SE" sz="5600" dirty="0"/>
          </a:p>
          <a:p>
            <a:pPr marL="0" indent="0">
              <a:buNone/>
            </a:pPr>
            <a:r>
              <a:rPr lang="en-US" sz="5600" i="1" dirty="0" smtClean="0"/>
              <a:t>Therapeutic </a:t>
            </a:r>
            <a:r>
              <a:rPr lang="en-US" sz="5600" i="1" dirty="0"/>
              <a:t>Plasma Apheresis as a Treatment for 35 Severely Ill Children and Adolescents with Pediatric Autoimmune Neuropsychiatric Disorders </a:t>
            </a:r>
            <a:r>
              <a:rPr lang="sv-SE" sz="5600" i="1" dirty="0" err="1"/>
              <a:t>Associated</a:t>
            </a:r>
            <a:r>
              <a:rPr lang="sv-SE" sz="5600" i="1" dirty="0"/>
              <a:t> </a:t>
            </a:r>
            <a:r>
              <a:rPr lang="sv-SE" sz="5600" i="1" dirty="0" err="1"/>
              <a:t>with</a:t>
            </a:r>
            <a:r>
              <a:rPr lang="sv-SE" sz="5600" i="1" dirty="0"/>
              <a:t> </a:t>
            </a:r>
            <a:r>
              <a:rPr lang="sv-SE" sz="5600" i="1" dirty="0" err="1"/>
              <a:t>Streptococcal</a:t>
            </a:r>
            <a:r>
              <a:rPr lang="sv-SE" sz="5600" i="1" dirty="0"/>
              <a:t> </a:t>
            </a:r>
            <a:r>
              <a:rPr lang="sv-SE" sz="5600" i="1" dirty="0" err="1"/>
              <a:t>Infections</a:t>
            </a:r>
            <a:endParaRPr lang="sv-SE" sz="5600" i="1" dirty="0"/>
          </a:p>
          <a:p>
            <a:pPr marL="0" indent="0">
              <a:buNone/>
            </a:pPr>
            <a:r>
              <a:rPr lang="sv-SE" sz="5600" dirty="0" err="1"/>
              <a:t>Latimer</a:t>
            </a:r>
            <a:r>
              <a:rPr lang="sv-SE" sz="5600" dirty="0"/>
              <a:t> et al 2015</a:t>
            </a:r>
          </a:p>
          <a:p>
            <a:pPr marL="0" indent="0">
              <a:buNone/>
            </a:pPr>
            <a:endParaRPr lang="sv-SE" sz="4000" dirty="0" smtClean="0"/>
          </a:p>
          <a:p>
            <a:pPr marL="0" indent="0">
              <a:buNone/>
            </a:pPr>
            <a:endParaRPr lang="sv-SE" sz="4000" dirty="0"/>
          </a:p>
        </p:txBody>
      </p:sp>
    </p:spTree>
    <p:extLst>
      <p:ext uri="{BB962C8B-B14F-4D97-AF65-F5344CB8AC3E}">
        <p14:creationId xmlns:p14="http://schemas.microsoft.com/office/powerpoint/2010/main" val="3209622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latin typeface="+mn-lt"/>
                <a:cs typeface="Arial" pitchFamily="34" charset="0"/>
              </a:rPr>
              <a:t>PANS-panel/Cunninghampanelen</a:t>
            </a:r>
            <a:endParaRPr lang="sv-SE" dirty="0">
              <a:latin typeface="+mn-lt"/>
            </a:endParaRPr>
          </a:p>
        </p:txBody>
      </p:sp>
      <p:sp>
        <p:nvSpPr>
          <p:cNvPr id="3" name="Platshållare för innehåll 2"/>
          <p:cNvSpPr>
            <a:spLocks noGrp="1"/>
          </p:cNvSpPr>
          <p:nvPr>
            <p:ph idx="1"/>
          </p:nvPr>
        </p:nvSpPr>
        <p:spPr/>
        <p:txBody>
          <a:bodyPr>
            <a:normAutofit lnSpcReduction="10000"/>
          </a:bodyPr>
          <a:lstStyle/>
          <a:p>
            <a:r>
              <a:rPr lang="sv-SE" sz="2800" dirty="0"/>
              <a:t>A</a:t>
            </a:r>
            <a:r>
              <a:rPr lang="sv-SE" sz="2800" dirty="0" smtClean="0"/>
              <a:t>ktivering </a:t>
            </a:r>
            <a:r>
              <a:rPr lang="sv-SE" sz="2800" dirty="0"/>
              <a:t>av Calcium/</a:t>
            </a:r>
            <a:r>
              <a:rPr lang="sv-SE" sz="2800" dirty="0" err="1"/>
              <a:t>calmodulin</a:t>
            </a:r>
            <a:r>
              <a:rPr lang="sv-SE" sz="2800" dirty="0"/>
              <a:t>-beroende proteinkinas II (</a:t>
            </a:r>
            <a:r>
              <a:rPr lang="sv-SE" sz="2800" dirty="0" err="1"/>
              <a:t>CaM</a:t>
            </a:r>
            <a:r>
              <a:rPr lang="sv-SE" sz="2800" dirty="0"/>
              <a:t> kinas II)</a:t>
            </a:r>
          </a:p>
          <a:p>
            <a:pPr>
              <a:buNone/>
            </a:pPr>
            <a:r>
              <a:rPr lang="sv-SE" sz="2800" dirty="0"/>
              <a:t>	och</a:t>
            </a:r>
          </a:p>
          <a:p>
            <a:r>
              <a:rPr lang="sv-SE" sz="2800" dirty="0">
                <a:cs typeface="Arial" pitchFamily="34" charset="0"/>
              </a:rPr>
              <a:t>A</a:t>
            </a:r>
            <a:r>
              <a:rPr lang="sv-SE" sz="2800" dirty="0" smtClean="0">
                <a:cs typeface="Arial" pitchFamily="34" charset="0"/>
              </a:rPr>
              <a:t>utoantikroppar </a:t>
            </a:r>
            <a:r>
              <a:rPr lang="sv-SE" sz="2800" dirty="0">
                <a:cs typeface="Arial" pitchFamily="34" charset="0"/>
              </a:rPr>
              <a:t>mot</a:t>
            </a:r>
          </a:p>
          <a:p>
            <a:pPr lvl="1"/>
            <a:r>
              <a:rPr lang="sv-SE" dirty="0">
                <a:cs typeface="Arial" pitchFamily="34" charset="0"/>
              </a:rPr>
              <a:t>dopamin D1- och D2-receptor, </a:t>
            </a:r>
            <a:r>
              <a:rPr lang="sv-SE" dirty="0" err="1">
                <a:cs typeface="Arial" pitchFamily="34" charset="0"/>
              </a:rPr>
              <a:t>lysogangliosid</a:t>
            </a:r>
            <a:r>
              <a:rPr lang="sv-SE" dirty="0">
                <a:cs typeface="Arial" pitchFamily="34" charset="0"/>
              </a:rPr>
              <a:t> GM1, beta-</a:t>
            </a:r>
            <a:r>
              <a:rPr lang="sv-SE" dirty="0" err="1">
                <a:cs typeface="Arial" pitchFamily="34" charset="0"/>
              </a:rPr>
              <a:t>tubulin</a:t>
            </a:r>
            <a:r>
              <a:rPr lang="sv-SE" dirty="0">
                <a:cs typeface="Arial" pitchFamily="34" charset="0"/>
              </a:rPr>
              <a:t>.</a:t>
            </a:r>
          </a:p>
          <a:p>
            <a:pPr marL="342900" lvl="2" indent="-342900"/>
            <a:r>
              <a:rPr lang="sv-SE" sz="2800" dirty="0">
                <a:cs typeface="Arial" pitchFamily="34" charset="0"/>
              </a:rPr>
              <a:t>”om </a:t>
            </a:r>
            <a:r>
              <a:rPr lang="sv-SE" sz="2800" u="sng" dirty="0">
                <a:cs typeface="Arial" pitchFamily="34" charset="0"/>
              </a:rPr>
              <a:t>&gt;</a:t>
            </a:r>
            <a:r>
              <a:rPr lang="sv-SE" sz="2800" dirty="0">
                <a:cs typeface="Arial" pitchFamily="34" charset="0"/>
              </a:rPr>
              <a:t>2 av de </a:t>
            </a:r>
            <a:r>
              <a:rPr lang="sv-SE" sz="2800" dirty="0" smtClean="0">
                <a:cs typeface="Arial" pitchFamily="34" charset="0"/>
              </a:rPr>
              <a:t>5 </a:t>
            </a:r>
            <a:r>
              <a:rPr lang="sv-SE" sz="2800" dirty="0">
                <a:cs typeface="Arial" pitchFamily="34" charset="0"/>
              </a:rPr>
              <a:t>analyserna i paketet är stegrade tyder detta på autoimmun reaktion” –  enligt </a:t>
            </a:r>
            <a:r>
              <a:rPr lang="sv-SE" sz="2800" dirty="0" err="1">
                <a:cs typeface="Arial" pitchFamily="34" charset="0"/>
              </a:rPr>
              <a:t>Wieslab</a:t>
            </a:r>
            <a:r>
              <a:rPr lang="sv-SE" sz="2800" dirty="0">
                <a:cs typeface="Arial" pitchFamily="34" charset="0"/>
              </a:rPr>
              <a:t>, Malmö.</a:t>
            </a:r>
            <a:endParaRPr lang="sv-SE" sz="2800" i="1" dirty="0">
              <a:solidFill>
                <a:srgbClr val="960000"/>
              </a:solidFill>
              <a:cs typeface="Arial" pitchFamily="34" charset="0"/>
            </a:endParaRPr>
          </a:p>
          <a:p>
            <a:pPr marL="914400" lvl="2" indent="0">
              <a:buNone/>
            </a:pPr>
            <a:r>
              <a:rPr lang="sv-SE" dirty="0" err="1">
                <a:cs typeface="Arial" pitchFamily="34" charset="0"/>
              </a:rPr>
              <a:t>Kirvan</a:t>
            </a:r>
            <a:r>
              <a:rPr lang="sv-SE" dirty="0">
                <a:cs typeface="Arial" pitchFamily="34" charset="0"/>
              </a:rPr>
              <a:t>, </a:t>
            </a:r>
            <a:r>
              <a:rPr lang="sv-SE" dirty="0" err="1">
                <a:cs typeface="Arial" pitchFamily="34" charset="0"/>
              </a:rPr>
              <a:t>Swedo</a:t>
            </a:r>
            <a:r>
              <a:rPr lang="sv-SE" dirty="0">
                <a:cs typeface="Arial" pitchFamily="34" charset="0"/>
              </a:rPr>
              <a:t>, …, Cunningham, 2003, 2006.</a:t>
            </a:r>
          </a:p>
          <a:p>
            <a:endParaRPr lang="sv-SE" dirty="0"/>
          </a:p>
        </p:txBody>
      </p:sp>
    </p:spTree>
    <p:extLst>
      <p:ext uri="{BB962C8B-B14F-4D97-AF65-F5344CB8AC3E}">
        <p14:creationId xmlns:p14="http://schemas.microsoft.com/office/powerpoint/2010/main" val="4134862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Projekt</a:t>
            </a:r>
            <a:endParaRPr lang="sv-SE" dirty="0"/>
          </a:p>
        </p:txBody>
      </p:sp>
      <p:sp>
        <p:nvSpPr>
          <p:cNvPr id="3" name="Platshållare för innehåll 2"/>
          <p:cNvSpPr>
            <a:spLocks noGrp="1"/>
          </p:cNvSpPr>
          <p:nvPr>
            <p:ph idx="1"/>
          </p:nvPr>
        </p:nvSpPr>
        <p:spPr/>
        <p:txBody>
          <a:bodyPr>
            <a:normAutofit fontScale="92500" lnSpcReduction="10000"/>
          </a:bodyPr>
          <a:lstStyle/>
          <a:p>
            <a:pPr marL="0" indent="0">
              <a:buNone/>
            </a:pPr>
            <a:r>
              <a:rPr lang="en-US" i="1" dirty="0" smtClean="0"/>
              <a:t>“Characterization </a:t>
            </a:r>
            <a:r>
              <a:rPr lang="en-US" i="1" dirty="0"/>
              <a:t>and long-term follow-up of a cohort of patients with pediatric acute-onset neuropsychiatric syndrome (PANS): Defining who would benefit from immunomodulatory </a:t>
            </a:r>
            <a:r>
              <a:rPr lang="en-US" i="1" dirty="0" smtClean="0"/>
              <a:t>treatment”</a:t>
            </a:r>
          </a:p>
          <a:p>
            <a:r>
              <a:rPr lang="en-US" sz="2200" dirty="0" err="1" smtClean="0"/>
              <a:t>Samarbete</a:t>
            </a:r>
            <a:r>
              <a:rPr lang="en-US" sz="2200" dirty="0" smtClean="0"/>
              <a:t> </a:t>
            </a:r>
            <a:r>
              <a:rPr lang="en-US" sz="2200" dirty="0" err="1" smtClean="0"/>
              <a:t>barnpsykiatri</a:t>
            </a:r>
            <a:r>
              <a:rPr lang="en-US" sz="2200" dirty="0" smtClean="0"/>
              <a:t>, </a:t>
            </a:r>
            <a:r>
              <a:rPr lang="en-US" sz="2200" dirty="0" err="1" smtClean="0"/>
              <a:t>barnneurologi</a:t>
            </a:r>
            <a:r>
              <a:rPr lang="en-US" sz="2200" dirty="0" smtClean="0"/>
              <a:t> </a:t>
            </a:r>
            <a:r>
              <a:rPr lang="en-US" sz="2200" dirty="0" err="1" smtClean="0"/>
              <a:t>och</a:t>
            </a:r>
            <a:r>
              <a:rPr lang="en-US" sz="2200" dirty="0" smtClean="0"/>
              <a:t> </a:t>
            </a:r>
            <a:r>
              <a:rPr lang="en-US" sz="2200" dirty="0" err="1" smtClean="0"/>
              <a:t>neuroimmunologi</a:t>
            </a:r>
            <a:r>
              <a:rPr lang="en-US" sz="2200" i="1" dirty="0" smtClean="0"/>
              <a:t>.</a:t>
            </a:r>
          </a:p>
          <a:p>
            <a:r>
              <a:rPr lang="en-US" sz="2200" dirty="0" smtClean="0"/>
              <a:t>200 </a:t>
            </a:r>
            <a:r>
              <a:rPr lang="en-US" sz="2200" dirty="0" err="1" smtClean="0"/>
              <a:t>patienter</a:t>
            </a:r>
            <a:r>
              <a:rPr lang="en-US" sz="2200" dirty="0" smtClean="0"/>
              <a:t> m OCD-</a:t>
            </a:r>
            <a:r>
              <a:rPr lang="en-US" sz="2200" dirty="0" err="1" smtClean="0"/>
              <a:t>relaterade</a:t>
            </a:r>
            <a:r>
              <a:rPr lang="en-US" sz="2200" dirty="0" smtClean="0"/>
              <a:t> </a:t>
            </a:r>
            <a:r>
              <a:rPr lang="en-US" sz="2200" dirty="0" err="1" smtClean="0"/>
              <a:t>tillstånd</a:t>
            </a:r>
            <a:r>
              <a:rPr lang="en-US" sz="2200" dirty="0"/>
              <a:t> </a:t>
            </a:r>
            <a:r>
              <a:rPr lang="en-US" sz="2200" dirty="0" err="1" smtClean="0"/>
              <a:t>utan</a:t>
            </a:r>
            <a:r>
              <a:rPr lang="en-US" sz="2200" dirty="0" smtClean="0"/>
              <a:t> PANS, 50 med PANS </a:t>
            </a:r>
            <a:r>
              <a:rPr lang="en-US" sz="2200" dirty="0" err="1" smtClean="0"/>
              <a:t>och</a:t>
            </a:r>
            <a:r>
              <a:rPr lang="en-US" sz="2200" dirty="0" smtClean="0"/>
              <a:t> 30 </a:t>
            </a:r>
            <a:r>
              <a:rPr lang="en-US" sz="2200" dirty="0" err="1" smtClean="0"/>
              <a:t>kontroller</a:t>
            </a:r>
            <a:r>
              <a:rPr lang="en-US" sz="2200" dirty="0" smtClean="0"/>
              <a:t>.</a:t>
            </a:r>
          </a:p>
          <a:p>
            <a:r>
              <a:rPr lang="en-US" sz="2200" dirty="0" smtClean="0"/>
              <a:t>Bred </a:t>
            </a:r>
            <a:r>
              <a:rPr lang="en-US" sz="2200" dirty="0" err="1" smtClean="0"/>
              <a:t>immunologisk</a:t>
            </a:r>
            <a:r>
              <a:rPr lang="en-US" sz="2200" dirty="0" smtClean="0"/>
              <a:t> </a:t>
            </a:r>
            <a:r>
              <a:rPr lang="en-US" sz="2200" dirty="0" err="1" smtClean="0"/>
              <a:t>provtagning</a:t>
            </a:r>
            <a:r>
              <a:rPr lang="en-US" sz="2200" dirty="0" smtClean="0"/>
              <a:t> via </a:t>
            </a:r>
            <a:r>
              <a:rPr lang="en-US" sz="2200" dirty="0" err="1" smtClean="0"/>
              <a:t>SciLife</a:t>
            </a:r>
            <a:r>
              <a:rPr lang="en-US" sz="2200" dirty="0" smtClean="0"/>
              <a:t> lab (KI/KTH).</a:t>
            </a:r>
          </a:p>
          <a:p>
            <a:r>
              <a:rPr lang="sv-SE" sz="2200" dirty="0"/>
              <a:t>T</a:t>
            </a:r>
            <a:r>
              <a:rPr lang="sv-SE" sz="2200" dirty="0" smtClean="0"/>
              <a:t>ydlig </a:t>
            </a:r>
            <a:r>
              <a:rPr lang="sv-SE" sz="2200" dirty="0"/>
              <a:t>karaktärisering av gruppen </a:t>
            </a:r>
            <a:r>
              <a:rPr lang="sv-SE" sz="2200" dirty="0" err="1" smtClean="0"/>
              <a:t>inkl</a:t>
            </a:r>
            <a:r>
              <a:rPr lang="sv-SE" sz="2200" dirty="0" smtClean="0"/>
              <a:t> </a:t>
            </a:r>
            <a:r>
              <a:rPr lang="sv-SE" sz="2200" dirty="0"/>
              <a:t>data kring förlopp och prognos möjliggör utvecklandet av kliniska </a:t>
            </a:r>
            <a:r>
              <a:rPr lang="sv-SE" sz="2200" dirty="0" smtClean="0"/>
              <a:t>riktlinjer.</a:t>
            </a:r>
          </a:p>
          <a:p>
            <a:r>
              <a:rPr lang="sv-SE" sz="2200" dirty="0">
                <a:latin typeface="+mj-lt"/>
              </a:rPr>
              <a:t>I</a:t>
            </a:r>
            <a:r>
              <a:rPr lang="sv-SE" sz="2200" dirty="0" smtClean="0">
                <a:latin typeface="+mj-lt"/>
              </a:rPr>
              <a:t>dentifiering </a:t>
            </a:r>
            <a:r>
              <a:rPr lang="sv-SE" sz="2200" dirty="0">
                <a:latin typeface="+mj-lt"/>
              </a:rPr>
              <a:t>av specifika immunologiska biomarkörer kan öppna upp för mer selektiva immunmodulerande </a:t>
            </a:r>
            <a:r>
              <a:rPr lang="sv-SE" sz="2200" dirty="0" smtClean="0">
                <a:latin typeface="+mj-lt"/>
              </a:rPr>
              <a:t>behandlingar.</a:t>
            </a:r>
            <a:endParaRPr lang="sv-SE" sz="2200" i="1" dirty="0">
              <a:latin typeface="+mj-lt"/>
            </a:endParaRPr>
          </a:p>
        </p:txBody>
      </p:sp>
    </p:spTree>
    <p:extLst>
      <p:ext uri="{BB962C8B-B14F-4D97-AF65-F5344CB8AC3E}">
        <p14:creationId xmlns:p14="http://schemas.microsoft.com/office/powerpoint/2010/main" val="10877382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786210"/>
          </a:xfrm>
        </p:spPr>
        <p:txBody>
          <a:bodyPr/>
          <a:lstStyle/>
          <a:p>
            <a:r>
              <a:rPr lang="sv-SE" sz="4000" smtClean="0"/>
              <a:t>TACK</a:t>
            </a:r>
            <a:r>
              <a:rPr lang="sv-SE" sz="4000" smtClean="0"/>
              <a:t>!</a:t>
            </a:r>
            <a:br>
              <a:rPr lang="sv-SE" sz="4000" smtClean="0"/>
            </a:br>
            <a:r>
              <a:rPr lang="sv-SE" sz="4000" smtClean="0"/>
              <a:t>c</a:t>
            </a:r>
            <a:r>
              <a:rPr lang="sv-SE" sz="4000" smtClean="0"/>
              <a:t>aroline.gromark@sll.se</a:t>
            </a:r>
            <a:r>
              <a:rPr lang="sv-SE" dirty="0" smtClean="0"/>
              <a:t/>
            </a:r>
            <a:br>
              <a:rPr lang="sv-SE" dirty="0" smtClean="0"/>
            </a:br>
            <a:endParaRPr lang="sv-SE" sz="28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1988840"/>
            <a:ext cx="5760640" cy="4324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837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1759</TotalTime>
  <Words>803</Words>
  <Application>Microsoft Macintosh PowerPoint</Application>
  <PresentationFormat>Bildspel på skärmen (4:3)</PresentationFormat>
  <Paragraphs>122</Paragraphs>
  <Slides>13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13</vt:i4>
      </vt:variant>
    </vt:vector>
  </HeadingPairs>
  <TitlesOfParts>
    <vt:vector size="20" baseType="lpstr">
      <vt:lpstr>AdvP101C26</vt:lpstr>
      <vt:lpstr>AdvP101C28</vt:lpstr>
      <vt:lpstr>Calibri</vt:lpstr>
      <vt:lpstr>MS ??</vt:lpstr>
      <vt:lpstr>Times New Roman</vt:lpstr>
      <vt:lpstr>Arial</vt:lpstr>
      <vt:lpstr>Office-tema</vt:lpstr>
      <vt:lpstr>PANS/PANDAS på BUP OCD</vt:lpstr>
      <vt:lpstr>PowerPoint-presentation</vt:lpstr>
      <vt:lpstr>Välkänt att grupp A streptokocker kan utlösa autoimmun reaktion</vt:lpstr>
      <vt:lpstr>PowerPoint-presentation</vt:lpstr>
      <vt:lpstr>PowerPoint-presentation</vt:lpstr>
      <vt:lpstr>Autoimmunity against dopamine receptors in neuropsychiatric and movement disorders: a review of Sydenham chorea and beyond</vt:lpstr>
      <vt:lpstr>PowerPoint-presentation</vt:lpstr>
      <vt:lpstr>BUP OCD &amp; relaterade tillstånd</vt:lpstr>
      <vt:lpstr>Bedömning</vt:lpstr>
      <vt:lpstr>Behandling &amp; uppföljning</vt:lpstr>
      <vt:lpstr>PANS-panel/Cunninghampanelen</vt:lpstr>
      <vt:lpstr>Projekt</vt:lpstr>
      <vt:lpstr>TACK! caroline.gromark@sll.se </vt:lpstr>
    </vt:vector>
  </TitlesOfParts>
  <Company>SLL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OCD-relaterade tillstånd och autoimmunitet</dc:title>
  <dc:creator>Caroline Gromark 2Q95</dc:creator>
  <cp:lastModifiedBy>Caroline Gromark</cp:lastModifiedBy>
  <cp:revision>108</cp:revision>
  <dcterms:created xsi:type="dcterms:W3CDTF">2015-10-12T13:44:05Z</dcterms:created>
  <dcterms:modified xsi:type="dcterms:W3CDTF">2016-03-17T10:41:16Z</dcterms:modified>
</cp:coreProperties>
</file>