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9" r:id="rId2"/>
    <p:sldId id="260" r:id="rId3"/>
    <p:sldId id="270" r:id="rId4"/>
    <p:sldId id="277" r:id="rId5"/>
    <p:sldId id="273" r:id="rId6"/>
    <p:sldId id="278" r:id="rId7"/>
    <p:sldId id="279" r:id="rId8"/>
    <p:sldId id="274" r:id="rId9"/>
    <p:sldId id="281" r:id="rId10"/>
    <p:sldId id="282" r:id="rId11"/>
    <p:sldId id="283" r:id="rId12"/>
    <p:sldId id="284" r:id="rId13"/>
  </p:sldIdLst>
  <p:sldSz cx="9144000" cy="6858000" type="screen4x3"/>
  <p:notesSz cx="6797675" cy="9928225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097" autoAdjust="0"/>
  </p:normalViewPr>
  <p:slideViewPr>
    <p:cSldViewPr>
      <p:cViewPr varScale="1">
        <p:scale>
          <a:sx n="65" d="100"/>
          <a:sy n="65" d="100"/>
        </p:scale>
        <p:origin x="-658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0A35A-3FC1-4FAF-8910-A5D3428A5CA5}" type="datetimeFigureOut">
              <a:rPr lang="sv-SE" smtClean="0"/>
              <a:t>2016-03-15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5B6A5-98BF-4B66-B44D-EE245F7A09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52970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6C4BD-FFE6-4FF0-967E-79493A8B6ADD}" type="datetimeFigureOut">
              <a:rPr lang="sv-SE" smtClean="0"/>
              <a:t>2016-03-15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42839-7F77-46E9-9C63-2356AC4688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5595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1pPr>
            <a:lvl2pPr marL="742950" indent="-285750"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2pPr>
            <a:lvl3pPr marL="1143000" indent="-228600"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3pPr>
            <a:lvl4pPr marL="1600200" indent="-228600"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4pPr>
            <a:lvl5pPr marL="2057400" indent="-228600"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9pPr>
          </a:lstStyle>
          <a:p>
            <a:fld id="{0CEC6C0E-5A04-443D-9AB4-343CA8830586}" type="slidenum">
              <a:rPr lang="sv-SE" sz="1200" b="0">
                <a:solidFill>
                  <a:prstClr val="black"/>
                </a:solidFill>
                <a:latin typeface="Arial" charset="0"/>
              </a:rPr>
              <a:pPr/>
              <a:t>1</a:t>
            </a:fld>
            <a:endParaRPr lang="sv-SE" sz="1200" b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6464"/>
            <a:ext cx="4984750" cy="4467225"/>
          </a:xfrm>
          <a:noFill/>
        </p:spPr>
        <p:txBody>
          <a:bodyPr/>
          <a:lstStyle/>
          <a:p>
            <a:pPr eaLnBrk="1" hangingPunct="1"/>
            <a:endParaRPr lang="sv-S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76076-308A-4F5F-AFD5-072712D36A0D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7941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42839-7F77-46E9-9C63-2356AC4688F4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8170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76076-308A-4F5F-AFD5-072712D36A0D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9103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76076-308A-4F5F-AFD5-072712D36A0D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7254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42839-7F77-46E9-9C63-2356AC4688F4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7014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76076-308A-4F5F-AFD5-072712D36A0D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9963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76076-308A-4F5F-AFD5-072712D36A0D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5270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 smtClean="0"/>
              <a:t>Gruppledaren säger:</a:t>
            </a:r>
          </a:p>
          <a:p>
            <a:r>
              <a:rPr lang="sv-SE" dirty="0" smtClean="0"/>
              <a:t>HRT består av fyra</a:t>
            </a:r>
            <a:r>
              <a:rPr lang="sv-SE" baseline="0" dirty="0" smtClean="0"/>
              <a:t> olika delar:</a:t>
            </a:r>
          </a:p>
          <a:p>
            <a:r>
              <a:rPr lang="sv-SE" i="1" baseline="0" dirty="0" smtClean="0"/>
              <a:t>Förklara de fyra komponenterna översiktligt utifrån </a:t>
            </a:r>
            <a:r>
              <a:rPr lang="sv-SE" i="1" baseline="0" dirty="0" err="1" smtClean="0"/>
              <a:t>pp</a:t>
            </a:r>
            <a:r>
              <a:rPr lang="sv-SE" i="1" baseline="0" dirty="0" smtClean="0"/>
              <a:t>-bilden. </a:t>
            </a:r>
            <a:r>
              <a:rPr lang="sv-SE" i="0" baseline="0" dirty="0" smtClean="0"/>
              <a:t>Vi kommer gå in mer i detalj på hur de olika komponenterna går till  senare idag och framförallt nästa session.</a:t>
            </a:r>
            <a:endParaRPr lang="sv-SE" i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76076-308A-4F5F-AFD5-072712D36A0D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5787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76076-308A-4F5F-AFD5-072712D36A0D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2624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7C9D2-D3F7-49A6-A487-EE832435F14A}" type="datetime1">
              <a:rPr lang="sv-SE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Psykiatri Nordväst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F307D-ADB6-4E8A-8148-07D397A9C477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297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07469-0CF8-4296-AD13-20276EA595DD}" type="datetime1">
              <a:rPr lang="sv-SE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Psykiatri Nordväst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4287E-C027-441E-B99B-A9418F5AC7DD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168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732EC-5DD2-4A5B-9289-FAC91FF1DBF1}" type="datetime1">
              <a:rPr lang="sv-SE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Psykiatri Nordväst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E0185A-53D4-4A08-A1E3-85912C2B7CB0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101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163" y="2209800"/>
            <a:ext cx="370205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6613" y="2209800"/>
            <a:ext cx="3703637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26E2A8-8C6E-45F4-91F8-9CF2710E438A}" type="datetime1">
              <a:rPr lang="sv-SE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Psykiatri Nordväst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93359-19C7-42AB-B9CC-E18154AD5645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0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B64064-3B47-44CA-AFFA-E80B5716FEEF}" type="datetime1">
              <a:rPr lang="sv-SE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Psykiatri Nordväst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94D33-C438-452A-8280-E92A670B5671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224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DDA3B-42DF-46EC-A50B-43E2C333A632}" type="datetime1">
              <a:rPr lang="sv-SE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Psykiatri Nordväst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ACC16-050C-4EF0-80E0-8E1ADF6FA39B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51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71477-3952-4858-A1C0-16DB3ECB6CA9}" type="datetime1">
              <a:rPr lang="sv-SE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Psykiatri Nordväst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CCA16-AF7B-48CC-9D2E-A7ACE3B5A7C1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102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19FF2-618B-4A02-AD85-B283B1885F04}" type="datetime1">
              <a:rPr lang="sv-SE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Psykiatri Nordväst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1DC6C-BFF6-4187-8B30-2529420885D2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49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43F37-377F-4EC1-88AD-B607034D7656}" type="datetime1">
              <a:rPr lang="sv-SE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Psykiatri Nordväst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E6065-8165-4E85-AA36-DFF84118B3DA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29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9E668-968D-4415-8987-17ACE76EB666}" type="datetime1">
              <a:rPr lang="sv-SE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Psykiatri Nordväst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6383D-969D-4820-A18E-BE97723395BD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16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461125" y="1143000"/>
            <a:ext cx="1889125" cy="5334000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792163" y="1143000"/>
            <a:ext cx="5516562" cy="5334000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21A82-1FD8-407C-8DFA-D54951214F2C}" type="datetime1">
              <a:rPr lang="sv-SE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Psykiatri Nordväst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54482-7C06-4F85-9D68-60935F97E806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46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Rubrik, innehåll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163" y="1143000"/>
            <a:ext cx="7558087" cy="9906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163" y="2209800"/>
            <a:ext cx="3702050" cy="4267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646613" y="2209800"/>
            <a:ext cx="3703637" cy="4267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07D12-823C-4A08-9E74-14A2C466BA53}" type="datetime1">
              <a:rPr lang="sv-SE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Psykiatri Nordväst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95839-42E3-46FC-85DB-37F1D5BBEA36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779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Rubrik och 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sz="quarter"/>
          </p:nvPr>
        </p:nvSpPr>
        <p:spPr>
          <a:xfrm>
            <a:off x="792163" y="1143000"/>
            <a:ext cx="7558087" cy="9906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"/>
          </p:nvPr>
        </p:nvSpPr>
        <p:spPr>
          <a:xfrm>
            <a:off x="792163" y="2209800"/>
            <a:ext cx="3702050" cy="20574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2"/>
          </p:nvPr>
        </p:nvSpPr>
        <p:spPr>
          <a:xfrm>
            <a:off x="4646613" y="2209800"/>
            <a:ext cx="3703637" cy="20574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innehåll 4"/>
          <p:cNvSpPr>
            <a:spLocks noGrp="1"/>
          </p:cNvSpPr>
          <p:nvPr>
            <p:ph sz="quarter" idx="3"/>
          </p:nvPr>
        </p:nvSpPr>
        <p:spPr>
          <a:xfrm>
            <a:off x="792163" y="4419600"/>
            <a:ext cx="3702050" cy="20574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6613" y="4419600"/>
            <a:ext cx="3703637" cy="20574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094FD-40FE-4EB3-B451-4DAE99C51E6D}" type="datetime1">
              <a:rPr lang="sv-SE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Psykiatri Nordväst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CDB7E-01F1-4B5E-8061-BF419E4F73D1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555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/>
          </p:nvPr>
        </p:nvSpPr>
        <p:spPr>
          <a:xfrm>
            <a:off x="792163" y="1143000"/>
            <a:ext cx="7558087" cy="53340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DF055-2A80-4792-BB42-9BCCAFDF06AA}" type="datetime1">
              <a:rPr lang="sv-SE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>
                <a:solidFill>
                  <a:srgbClr val="000000"/>
                </a:solidFill>
              </a:rPr>
              <a:t>Psykiatri Nordväst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A1557-1E6E-4C0C-A629-875DAEC1C51F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960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 descr="PPT huvud SLL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163" y="1143000"/>
            <a:ext cx="755808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2163" y="2209800"/>
            <a:ext cx="7558087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05600" y="88900"/>
            <a:ext cx="2159000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 b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299AFF4-DCAF-4904-9198-F4CB3F0F585A}" type="datetime1">
              <a:rPr lang="sv-SE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705600" y="519113"/>
            <a:ext cx="215900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 b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sv-SE">
                <a:solidFill>
                  <a:srgbClr val="000000"/>
                </a:solidFill>
              </a:rPr>
              <a:t>Ångestenheten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sv-SE">
                <a:solidFill>
                  <a:srgbClr val="000000"/>
                </a:solidFill>
              </a:rPr>
              <a:t>Psykiatri Nordväst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303213"/>
            <a:ext cx="215900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 b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085986D-CD30-4C53-BDE5-A54AADAB4C77}" type="slidenum">
              <a:rPr lang="sv-SE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1032" name="Rectangle 13"/>
          <p:cNvSpPr>
            <a:spLocks noChangeArrowheads="1"/>
          </p:cNvSpPr>
          <p:nvPr/>
        </p:nvSpPr>
        <p:spPr bwMode="auto">
          <a:xfrm>
            <a:off x="6705600" y="735013"/>
            <a:ext cx="215900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sv-SE" sz="9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67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ea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ea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ea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ea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ea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ea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ea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Platshållare för datum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1pPr>
            <a:lvl2pPr marL="742950" indent="-285750"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2pPr>
            <a:lvl3pPr marL="1143000" indent="-228600"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3pPr>
            <a:lvl4pPr marL="1600200" indent="-228600"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4pPr>
            <a:lvl5pPr marL="2057400" indent="-228600"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9pPr>
          </a:lstStyle>
          <a:p>
            <a:fld id="{5BFBA576-931B-4800-92CE-5500D135DF47}" type="datetime1">
              <a:rPr lang="sv-SE" sz="900" b="0" smtClean="0">
                <a:solidFill>
                  <a:srgbClr val="000000"/>
                </a:solidFill>
              </a:rPr>
              <a:pPr/>
              <a:t>2016-03-15</a:t>
            </a:fld>
            <a:endParaRPr lang="sv-SE" sz="900" b="0" smtClean="0">
              <a:solidFill>
                <a:srgbClr val="000000"/>
              </a:solidFill>
            </a:endParaRPr>
          </a:p>
        </p:txBody>
      </p:sp>
      <p:sp>
        <p:nvSpPr>
          <p:cNvPr id="2051" name="Platshållare för sidfot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1pPr>
            <a:lvl2pPr marL="742950" indent="-285750"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2pPr>
            <a:lvl3pPr marL="1143000" indent="-228600"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3pPr>
            <a:lvl4pPr marL="1600200" indent="-228600"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4pPr>
            <a:lvl5pPr marL="2057400" indent="-228600"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9pPr>
          </a:lstStyle>
          <a:p>
            <a:r>
              <a:rPr lang="sv-SE" sz="900" b="0" smtClean="0">
                <a:solidFill>
                  <a:srgbClr val="000000"/>
                </a:solidFill>
              </a:rPr>
              <a:t>Ångestenheten</a:t>
            </a:r>
          </a:p>
          <a:p>
            <a:r>
              <a:rPr lang="sv-SE" sz="900" b="0" smtClean="0">
                <a:solidFill>
                  <a:srgbClr val="000000"/>
                </a:solidFill>
              </a:rPr>
              <a:t>Psykiatri Nordväst</a:t>
            </a:r>
          </a:p>
        </p:txBody>
      </p:sp>
      <p:sp>
        <p:nvSpPr>
          <p:cNvPr id="2052" name="Platshållare för bildnumm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1pPr>
            <a:lvl2pPr marL="742950" indent="-285750"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2pPr>
            <a:lvl3pPr marL="1143000" indent="-228600"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3pPr>
            <a:lvl4pPr marL="1600200" indent="-228600"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4pPr>
            <a:lvl5pPr marL="2057400" indent="-228600"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9pPr>
          </a:lstStyle>
          <a:p>
            <a:fld id="{C09F3E41-879D-49E7-A6D7-262AB2824447}" type="slidenum">
              <a:rPr lang="sv-SE" sz="900" b="0" smtClean="0">
                <a:solidFill>
                  <a:srgbClr val="000000"/>
                </a:solidFill>
              </a:rPr>
              <a:pPr/>
              <a:t>1</a:t>
            </a:fld>
            <a:endParaRPr lang="sv-SE" sz="900" b="0" smtClean="0">
              <a:solidFill>
                <a:srgbClr val="000000"/>
              </a:solidFill>
            </a:endParaRPr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06650"/>
            <a:ext cx="7772400" cy="889000"/>
          </a:xfrm>
        </p:spPr>
        <p:txBody>
          <a:bodyPr/>
          <a:lstStyle/>
          <a:p>
            <a:pPr algn="ctr" eaLnBrk="1" hangingPunct="1"/>
            <a:r>
              <a:rPr lang="sv-SE" sz="3600" b="1" dirty="0" smtClean="0"/>
              <a:t>KBT mot </a:t>
            </a:r>
            <a:r>
              <a:rPr lang="sv-SE" sz="3600" b="1" dirty="0" err="1" smtClean="0"/>
              <a:t>trichotillomani</a:t>
            </a:r>
            <a:r>
              <a:rPr lang="sv-SE" sz="3600" b="1" dirty="0" smtClean="0"/>
              <a:t> </a:t>
            </a:r>
            <a:r>
              <a:rPr lang="sv-SE" sz="3600" b="1" dirty="0" smtClean="0"/>
              <a:t>och </a:t>
            </a:r>
            <a:r>
              <a:rPr lang="sv-SE" sz="3600" b="1" dirty="0" err="1" smtClean="0"/>
              <a:t>dermatillomani</a:t>
            </a:r>
            <a:r>
              <a:rPr lang="sv-SE" sz="3600" b="1" dirty="0" smtClean="0"/>
              <a:t> </a:t>
            </a:r>
            <a:br>
              <a:rPr lang="sv-SE" sz="3600" b="1" dirty="0" smtClean="0"/>
            </a:br>
            <a:r>
              <a:rPr lang="sv-SE" sz="2800" dirty="0" smtClean="0"/>
              <a:t>– en behandlingsstudie </a:t>
            </a:r>
            <a:r>
              <a:rPr lang="sv-SE" sz="2800" dirty="0"/>
              <a:t>vid Ångestenheten, Psykiatri Nordväst</a:t>
            </a:r>
            <a:br>
              <a:rPr lang="sv-SE" sz="2800" dirty="0"/>
            </a:br>
            <a:r>
              <a:rPr lang="sv-SE" sz="2800" dirty="0"/>
              <a:t>i samarbete med </a:t>
            </a:r>
            <a:r>
              <a:rPr lang="sv-SE" sz="2800" dirty="0" err="1"/>
              <a:t>Rucklab</a:t>
            </a:r>
            <a:r>
              <a:rPr lang="sv-SE" sz="2800" b="1" dirty="0"/>
              <a:t/>
            </a:r>
            <a:br>
              <a:rPr lang="sv-SE" sz="2800" b="1" dirty="0"/>
            </a:br>
            <a:r>
              <a:rPr lang="sv-SE" sz="3600" b="1" dirty="0" smtClean="0"/>
              <a:t/>
            </a:r>
            <a:br>
              <a:rPr lang="sv-SE" sz="3600" b="1" dirty="0" smtClean="0"/>
            </a:br>
            <a:endParaRPr lang="sv-SE" sz="3600" b="1" dirty="0" smtClean="0"/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4508500"/>
            <a:ext cx="6400800" cy="1752600"/>
          </a:xfrm>
        </p:spPr>
        <p:txBody>
          <a:bodyPr/>
          <a:lstStyle/>
          <a:p>
            <a:pPr eaLnBrk="1" hangingPunct="1"/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200550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 err="1" smtClean="0"/>
              <a:t>Trichotillomani</a:t>
            </a:r>
            <a:r>
              <a:rPr lang="sv-SE" b="1" dirty="0" smtClean="0"/>
              <a:t/>
            </a:r>
            <a:br>
              <a:rPr lang="sv-SE" b="1" dirty="0" smtClean="0"/>
            </a:br>
            <a:r>
              <a:rPr lang="sv-SE" b="1" dirty="0" smtClean="0"/>
              <a:t>DSM-V Kriterier</a:t>
            </a: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sv-SE" sz="2000" dirty="0" smtClean="0"/>
              <a:t>Drar </a:t>
            </a:r>
            <a:r>
              <a:rPr lang="sv-SE" sz="2000" dirty="0"/>
              <a:t>vid upprepade tillfällen loss hårstrån i en sådan utsträckning att det leder till synlig hårförlust</a:t>
            </a:r>
            <a:r>
              <a:rPr lang="sv-SE" sz="2000" dirty="0" smtClean="0"/>
              <a:t>.</a:t>
            </a:r>
          </a:p>
          <a:p>
            <a:pPr marL="457200" lvl="0" indent="-457200">
              <a:buFont typeface="+mj-lt"/>
              <a:buAutoNum type="alphaUcPeriod"/>
            </a:pPr>
            <a:r>
              <a:rPr lang="sv-SE" sz="2000" dirty="0" smtClean="0"/>
              <a:t>Upprepade försök att minska eller upphöra med att dra loss hår.</a:t>
            </a:r>
            <a:endParaRPr lang="sv-SE" sz="2000" dirty="0"/>
          </a:p>
          <a:p>
            <a:pPr marL="457200" lvl="0" indent="-457200">
              <a:buFont typeface="+mj-lt"/>
              <a:buAutoNum type="alphaUcPeriod"/>
            </a:pPr>
            <a:r>
              <a:rPr lang="sv-SE" sz="2000" dirty="0" smtClean="0"/>
              <a:t>Beteendet orsakar kliniskt signifikant lidande eller försämrad funktion socialt, </a:t>
            </a:r>
            <a:r>
              <a:rPr lang="sv-SE" sz="2000" dirty="0"/>
              <a:t>i </a:t>
            </a:r>
            <a:r>
              <a:rPr lang="sv-SE" sz="2000" dirty="0" smtClean="0"/>
              <a:t>arbete</a:t>
            </a:r>
            <a:r>
              <a:rPr lang="sv-SE" sz="2000" dirty="0"/>
              <a:t> </a:t>
            </a:r>
            <a:r>
              <a:rPr lang="sv-SE" sz="2000" dirty="0" smtClean="0"/>
              <a:t>eller inom andra viktiga funktionsområden.</a:t>
            </a:r>
            <a:endParaRPr lang="sv-SE" dirty="0" smtClean="0"/>
          </a:p>
          <a:p>
            <a:pPr marL="457200" indent="-457200">
              <a:buFont typeface="+mj-lt"/>
              <a:buAutoNum type="alphaUcPeriod"/>
            </a:pPr>
            <a:r>
              <a:rPr lang="sv-SE" sz="2000" dirty="0" smtClean="0"/>
              <a:t>Beteendet kan inte tillskrivas något annat medicinskt tillstånd (t ex hudsjukdom).</a:t>
            </a:r>
          </a:p>
          <a:p>
            <a:pPr marL="457200" indent="-457200">
              <a:buFont typeface="+mj-lt"/>
              <a:buAutoNum type="alphaUcPeriod"/>
            </a:pPr>
            <a:r>
              <a:rPr lang="sv-SE" sz="2000" dirty="0" smtClean="0"/>
              <a:t>Beteendet förklaras </a:t>
            </a:r>
            <a:r>
              <a:rPr lang="sv-SE" sz="2000" dirty="0"/>
              <a:t>inte bättre med </a:t>
            </a:r>
            <a:r>
              <a:rPr lang="sv-SE" sz="2000" dirty="0" smtClean="0"/>
              <a:t>symtom på ngn </a:t>
            </a:r>
            <a:r>
              <a:rPr lang="sv-SE" sz="2000" dirty="0"/>
              <a:t>annan </a:t>
            </a:r>
            <a:r>
              <a:rPr lang="sv-SE" sz="2000" dirty="0" smtClean="0"/>
              <a:t>form av psykisk ohälsa (t ex försök att hantera en inbillad defekt eller brist i utseendet vid </a:t>
            </a:r>
            <a:r>
              <a:rPr lang="sv-SE" sz="2000" dirty="0" err="1" smtClean="0"/>
              <a:t>dysmorfofobi</a:t>
            </a:r>
            <a:r>
              <a:rPr lang="sv-SE" sz="2000" dirty="0" smtClean="0"/>
              <a:t>). </a:t>
            </a:r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907469-0CF8-4296-AD13-20276EA595DD}" type="datetime1">
              <a:rPr lang="sv-SE" smtClean="0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 smtClean="0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 smtClean="0">
                <a:solidFill>
                  <a:srgbClr val="000000"/>
                </a:solidFill>
              </a:rPr>
              <a:t>Psykiatri Nordväst</a:t>
            </a:r>
            <a:endParaRPr lang="sv-SE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34287E-C027-441E-B99B-A9418F5AC7DD}" type="slidenum">
              <a:rPr lang="sv-SE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558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7584" y="1052736"/>
            <a:ext cx="7558087" cy="990600"/>
          </a:xfrm>
        </p:spPr>
        <p:txBody>
          <a:bodyPr/>
          <a:lstStyle/>
          <a:p>
            <a:pPr algn="ctr"/>
            <a:r>
              <a:rPr lang="sv-SE" b="1" dirty="0" err="1" smtClean="0"/>
              <a:t>Dermatillomani</a:t>
            </a:r>
            <a:r>
              <a:rPr lang="sv-SE" b="1" dirty="0" smtClean="0"/>
              <a:t/>
            </a:r>
            <a:br>
              <a:rPr lang="sv-SE" b="1" dirty="0" smtClean="0"/>
            </a:br>
            <a:r>
              <a:rPr lang="sv-SE" b="1" dirty="0" smtClean="0"/>
              <a:t>DSM-V Kriterier</a:t>
            </a: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27584" y="2132856"/>
            <a:ext cx="7558087" cy="4267200"/>
          </a:xfrm>
        </p:spPr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sv-SE" sz="1800" dirty="0" smtClean="0"/>
              <a:t>River vid </a:t>
            </a:r>
            <a:r>
              <a:rPr lang="sv-SE" sz="1800" dirty="0"/>
              <a:t>upprepade tillfällen loss </a:t>
            </a:r>
            <a:r>
              <a:rPr lang="sv-SE" sz="1800" dirty="0" smtClean="0"/>
              <a:t>hudbitar </a:t>
            </a:r>
            <a:r>
              <a:rPr lang="sv-SE" sz="1800" dirty="0"/>
              <a:t>i en sådan utsträckning att det leder till </a:t>
            </a:r>
            <a:r>
              <a:rPr lang="sv-SE" sz="1800" dirty="0" smtClean="0"/>
              <a:t>skador i huden.</a:t>
            </a:r>
          </a:p>
          <a:p>
            <a:pPr marL="457200" lvl="0" indent="-457200">
              <a:buFont typeface="+mj-lt"/>
              <a:buAutoNum type="alphaUcPeriod"/>
            </a:pPr>
            <a:r>
              <a:rPr lang="sv-SE" sz="1800" dirty="0" smtClean="0"/>
              <a:t>Upprepade försök att minska eller upphöra med att dra loss hår.</a:t>
            </a:r>
            <a:endParaRPr lang="sv-SE" sz="1800" dirty="0"/>
          </a:p>
          <a:p>
            <a:pPr marL="457200" lvl="0" indent="-457200">
              <a:buFont typeface="+mj-lt"/>
              <a:buAutoNum type="alphaUcPeriod"/>
            </a:pPr>
            <a:r>
              <a:rPr lang="sv-SE" sz="1800" dirty="0" smtClean="0"/>
              <a:t>Beteendet orsakar kliniskt signifikant lidande eller försämrad funktion socialt, </a:t>
            </a:r>
            <a:r>
              <a:rPr lang="sv-SE" sz="1800" dirty="0"/>
              <a:t>i </a:t>
            </a:r>
            <a:r>
              <a:rPr lang="sv-SE" sz="1800" dirty="0" smtClean="0"/>
              <a:t>arbete</a:t>
            </a:r>
            <a:r>
              <a:rPr lang="sv-SE" sz="1800" dirty="0"/>
              <a:t> </a:t>
            </a:r>
            <a:r>
              <a:rPr lang="sv-SE" sz="1800" dirty="0" smtClean="0"/>
              <a:t>eller inom andra viktiga funktionsområden.</a:t>
            </a:r>
          </a:p>
          <a:p>
            <a:pPr marL="457200" indent="-457200">
              <a:buFont typeface="+mj-lt"/>
              <a:buAutoNum type="alphaUcPeriod"/>
            </a:pPr>
            <a:r>
              <a:rPr lang="sv-SE" sz="1800" dirty="0" smtClean="0"/>
              <a:t>Beteendet kan inte tillskrivas fysiologiska effekter av någon substans (t ex kokain) eller något annat medicinskt tillstånd (t ex skabb).</a:t>
            </a:r>
          </a:p>
          <a:p>
            <a:pPr marL="457200" indent="-457200">
              <a:buFont typeface="+mj-lt"/>
              <a:buAutoNum type="alphaUcPeriod"/>
            </a:pPr>
            <a:r>
              <a:rPr lang="sv-SE" sz="1800" dirty="0" smtClean="0"/>
              <a:t>Beteendet förklaras </a:t>
            </a:r>
            <a:r>
              <a:rPr lang="sv-SE" sz="1800" dirty="0"/>
              <a:t>inte bättre med </a:t>
            </a:r>
            <a:r>
              <a:rPr lang="sv-SE" sz="1800" dirty="0" smtClean="0"/>
              <a:t>symtom på ngn </a:t>
            </a:r>
            <a:r>
              <a:rPr lang="sv-SE" sz="1800" dirty="0"/>
              <a:t>annan </a:t>
            </a:r>
            <a:r>
              <a:rPr lang="sv-SE" sz="1800" dirty="0" smtClean="0"/>
              <a:t>form av psykisk ohälsa (t ex vanföreställningar eller taktil </a:t>
            </a:r>
            <a:r>
              <a:rPr lang="sv-SE" sz="1800" dirty="0" err="1" smtClean="0"/>
              <a:t>hallucinos</a:t>
            </a:r>
            <a:r>
              <a:rPr lang="sv-SE" sz="1800" dirty="0" smtClean="0"/>
              <a:t> vid psykossjukdom, försök att hantera en inbillad defekt eller brist i utseendet vid </a:t>
            </a:r>
            <a:r>
              <a:rPr lang="sv-SE" sz="1800" dirty="0" err="1" smtClean="0"/>
              <a:t>dysmorfofobi</a:t>
            </a:r>
            <a:r>
              <a:rPr lang="sv-SE" sz="1800" dirty="0" smtClean="0"/>
              <a:t>, stereotypier vid </a:t>
            </a:r>
            <a:r>
              <a:rPr lang="sv-SE" sz="1800" dirty="0" err="1" smtClean="0"/>
              <a:t>rörelsestyreotopier</a:t>
            </a:r>
            <a:r>
              <a:rPr lang="sv-SE" sz="1800" dirty="0"/>
              <a:t> </a:t>
            </a:r>
            <a:r>
              <a:rPr lang="sv-SE" sz="1800" dirty="0" smtClean="0"/>
              <a:t>eller självskadebeteende utan suicidavsikt). </a:t>
            </a:r>
            <a:endParaRPr lang="sv-SE" sz="1800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907469-0CF8-4296-AD13-20276EA595DD}" type="datetime1">
              <a:rPr lang="sv-SE" smtClean="0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 smtClean="0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 smtClean="0">
                <a:solidFill>
                  <a:srgbClr val="000000"/>
                </a:solidFill>
              </a:rPr>
              <a:t>Psykiatri Nordväst</a:t>
            </a:r>
            <a:endParaRPr lang="sv-SE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34287E-C027-441E-B99B-A9418F5AC7DD}" type="slidenum">
              <a:rPr lang="sv-SE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993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sz="4000" b="1" dirty="0" smtClean="0"/>
              <a:t>Om TTM och DTM</a:t>
            </a:r>
            <a:endParaRPr lang="sv-SE" sz="4000" b="1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half" idx="1"/>
          </p:nvPr>
        </p:nvSpPr>
        <p:spPr>
          <a:xfrm>
            <a:off x="323528" y="2492896"/>
            <a:ext cx="3702050" cy="4267200"/>
          </a:xfrm>
        </p:spPr>
        <p:txBody>
          <a:bodyPr>
            <a:normAutofit/>
          </a:bodyPr>
          <a:lstStyle/>
          <a:p>
            <a:r>
              <a:rPr lang="sv-SE" sz="1800" dirty="0" smtClean="0"/>
              <a:t>Förekomst: 1-2%</a:t>
            </a:r>
          </a:p>
          <a:p>
            <a:r>
              <a:rPr lang="sv-SE" sz="1800" dirty="0" smtClean="0"/>
              <a:t>Verkar förekomma i alla länder och kulturer</a:t>
            </a:r>
          </a:p>
          <a:p>
            <a:r>
              <a:rPr lang="sv-SE" sz="1800" dirty="0" smtClean="0"/>
              <a:t>Mkt vanligare bland kvinnor, 10:1</a:t>
            </a:r>
          </a:p>
          <a:p>
            <a:r>
              <a:rPr lang="sv-SE" sz="1800" dirty="0" smtClean="0"/>
              <a:t>Debutålder: 13 år</a:t>
            </a:r>
          </a:p>
          <a:p>
            <a:r>
              <a:rPr lang="sv-SE" sz="1800" dirty="0" smtClean="0"/>
              <a:t>Kroniskt tillstånd </a:t>
            </a:r>
          </a:p>
          <a:p>
            <a:r>
              <a:rPr lang="sv-SE" sz="1800" dirty="0" smtClean="0"/>
              <a:t>Andra problem (ångest, depression, andra repetitiva beteenden)</a:t>
            </a:r>
          </a:p>
          <a:p>
            <a:endParaRPr lang="sv-SE" dirty="0"/>
          </a:p>
        </p:txBody>
      </p:sp>
      <p:sp>
        <p:nvSpPr>
          <p:cNvPr id="8" name="Platshållare för innehåll 7"/>
          <p:cNvSpPr>
            <a:spLocks noGrp="1"/>
          </p:cNvSpPr>
          <p:nvPr>
            <p:ph sz="half" idx="2"/>
          </p:nvPr>
        </p:nvSpPr>
        <p:spPr>
          <a:xfrm>
            <a:off x="5004048" y="2492896"/>
            <a:ext cx="3703637" cy="4267200"/>
          </a:xfrm>
        </p:spPr>
        <p:txBody>
          <a:bodyPr>
            <a:normAutofit/>
          </a:bodyPr>
          <a:lstStyle/>
          <a:p>
            <a:r>
              <a:rPr lang="sv-SE" sz="1800" dirty="0" smtClean="0"/>
              <a:t>Förekomst: 1,4%</a:t>
            </a:r>
          </a:p>
          <a:p>
            <a:r>
              <a:rPr lang="sv-SE" sz="1800" dirty="0" smtClean="0"/>
              <a:t>Verkar förekomma i alla länder och kulturer</a:t>
            </a:r>
          </a:p>
          <a:p>
            <a:r>
              <a:rPr lang="sv-SE" sz="1800" dirty="0" smtClean="0"/>
              <a:t>Mkt vanligare bland kvinnor, 3/4</a:t>
            </a:r>
          </a:p>
          <a:p>
            <a:r>
              <a:rPr lang="sv-SE" sz="1800" dirty="0" smtClean="0"/>
              <a:t>Debut: oftast i </a:t>
            </a:r>
            <a:r>
              <a:rPr lang="sv-SE" sz="1800" dirty="0" err="1" smtClean="0"/>
              <a:t>smb</a:t>
            </a:r>
            <a:r>
              <a:rPr lang="sv-SE" sz="1800" dirty="0" smtClean="0"/>
              <a:t> pubertet</a:t>
            </a:r>
          </a:p>
          <a:p>
            <a:r>
              <a:rPr lang="sv-SE" sz="1800" dirty="0" smtClean="0"/>
              <a:t>Kroniskt tillstånd</a:t>
            </a:r>
          </a:p>
          <a:p>
            <a:r>
              <a:rPr lang="sv-SE" sz="1800" dirty="0" smtClean="0"/>
              <a:t>Andra problem (ångest, depression, andra repetitiva beteenden)</a:t>
            </a:r>
          </a:p>
          <a:p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idx="4294967295"/>
          </p:nvPr>
        </p:nvSpPr>
        <p:spPr>
          <a:xfrm>
            <a:off x="107504" y="1844824"/>
            <a:ext cx="4040188" cy="639762"/>
          </a:xfrm>
        </p:spPr>
        <p:txBody>
          <a:bodyPr/>
          <a:lstStyle/>
          <a:p>
            <a:r>
              <a:rPr lang="sv-SE" dirty="0" err="1" smtClean="0"/>
              <a:t>Trichotillomani</a:t>
            </a:r>
            <a:endParaRPr lang="sv-SE" dirty="0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4294967295"/>
          </p:nvPr>
        </p:nvSpPr>
        <p:spPr>
          <a:xfrm>
            <a:off x="5102225" y="1844824"/>
            <a:ext cx="4041775" cy="639762"/>
          </a:xfrm>
        </p:spPr>
        <p:txBody>
          <a:bodyPr/>
          <a:lstStyle/>
          <a:p>
            <a:r>
              <a:rPr lang="sv-SE" dirty="0" err="1" smtClean="0"/>
              <a:t>Dermatillomani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7736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 smtClean="0"/>
              <a:t>Två typer av plockande</a:t>
            </a:r>
            <a:r>
              <a:rPr lang="sv-SE" b="1" dirty="0"/>
              <a:t/>
            </a:r>
            <a:br>
              <a:rPr lang="sv-SE" b="1" dirty="0"/>
            </a:b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62709" y="2209800"/>
            <a:ext cx="7787542" cy="4267200"/>
          </a:xfrm>
        </p:spPr>
        <p:txBody>
          <a:bodyPr/>
          <a:lstStyle/>
          <a:p>
            <a:pPr lvl="0"/>
            <a:r>
              <a:rPr lang="sv-SE" b="1" dirty="0" smtClean="0"/>
              <a:t>Ofokuserat (automatiskt) plockande</a:t>
            </a:r>
            <a:r>
              <a:rPr lang="sv-SE" dirty="0" smtClean="0"/>
              <a:t>	</a:t>
            </a:r>
            <a:r>
              <a:rPr lang="sv-SE" sz="2400" dirty="0" smtClean="0"/>
              <a:t>- en motoriskt vana som vanligtvis 			sker </a:t>
            </a:r>
            <a:r>
              <a:rPr lang="sv-SE" sz="2400" dirty="0" smtClean="0"/>
              <a:t>omedvetet (Ca 30%)</a:t>
            </a:r>
            <a:endParaRPr lang="sv-SE" dirty="0"/>
          </a:p>
          <a:p>
            <a:pPr lvl="0"/>
            <a:endParaRPr lang="sv-SE" b="1" dirty="0" smtClean="0"/>
          </a:p>
          <a:p>
            <a:pPr lvl="0"/>
            <a:r>
              <a:rPr lang="sv-SE" b="1" dirty="0" smtClean="0"/>
              <a:t>Fokuserat plockande </a:t>
            </a:r>
          </a:p>
          <a:p>
            <a:pPr marL="0" lvl="0" indent="0">
              <a:buNone/>
            </a:pPr>
            <a:r>
              <a:rPr lang="sv-SE" dirty="0" smtClean="0"/>
              <a:t>	</a:t>
            </a:r>
            <a:r>
              <a:rPr lang="sv-SE" sz="2400" dirty="0" smtClean="0"/>
              <a:t>- ett medvetet beteende med syftet att 		undvika eller förändra jobbiga tankar, 	känslor eller impulser att plocka</a:t>
            </a:r>
            <a:endParaRPr lang="sv-SE" sz="2400" dirty="0"/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907469-0CF8-4296-AD13-20276EA595DD}" type="datetime1">
              <a:rPr lang="sv-SE" smtClean="0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 smtClean="0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 smtClean="0">
                <a:solidFill>
                  <a:srgbClr val="000000"/>
                </a:solidFill>
              </a:rPr>
              <a:t>Psykiatri Nordväst</a:t>
            </a:r>
            <a:endParaRPr lang="sv-SE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34287E-C027-441E-B99B-A9418F5AC7DD}" type="slidenum">
              <a:rPr lang="sv-SE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449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09368" y="984004"/>
            <a:ext cx="7558087" cy="990600"/>
          </a:xfrm>
        </p:spPr>
        <p:txBody>
          <a:bodyPr/>
          <a:lstStyle/>
          <a:p>
            <a:pPr algn="ctr"/>
            <a:r>
              <a:rPr lang="sv-SE" sz="3600" b="1" dirty="0" smtClean="0"/>
              <a:t>Plockandets onda cirkel – </a:t>
            </a:r>
            <a:r>
              <a:rPr lang="sv-SE" sz="2800" dirty="0" smtClean="0"/>
              <a:t>negativt förstärkt beteende</a:t>
            </a:r>
            <a:endParaRPr lang="sv-SE" sz="2800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0EA8F5-9164-4932-BD56-AEFE11ED66BF}" type="datetime1">
              <a:rPr lang="sv-SE" smtClean="0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 smtClean="0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 smtClean="0">
                <a:solidFill>
                  <a:srgbClr val="000000"/>
                </a:solidFill>
              </a:rPr>
              <a:t>Psykiatri Nordväst</a:t>
            </a:r>
            <a:endParaRPr lang="sv-SE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3E1032-5E81-4226-AE44-6C91C87DD569}" type="slidenum">
              <a:rPr lang="sv-SE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7" name="Ellips 6"/>
          <p:cNvSpPr/>
          <p:nvPr/>
        </p:nvSpPr>
        <p:spPr bwMode="auto">
          <a:xfrm>
            <a:off x="5236319" y="3713104"/>
            <a:ext cx="2795218" cy="1375601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9" name="Ellips 8"/>
          <p:cNvSpPr/>
          <p:nvPr/>
        </p:nvSpPr>
        <p:spPr bwMode="auto">
          <a:xfrm>
            <a:off x="1170074" y="3524893"/>
            <a:ext cx="2897870" cy="139850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10" name="Ellips 9"/>
          <p:cNvSpPr/>
          <p:nvPr/>
        </p:nvSpPr>
        <p:spPr bwMode="auto">
          <a:xfrm>
            <a:off x="3302461" y="5436243"/>
            <a:ext cx="2359852" cy="134544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11" name="Ellips 10"/>
          <p:cNvSpPr/>
          <p:nvPr/>
        </p:nvSpPr>
        <p:spPr bwMode="auto">
          <a:xfrm>
            <a:off x="3564921" y="2194671"/>
            <a:ext cx="2359852" cy="133022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12" name="textruta 11"/>
          <p:cNvSpPr txBox="1"/>
          <p:nvPr/>
        </p:nvSpPr>
        <p:spPr>
          <a:xfrm>
            <a:off x="3837904" y="2441636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 smtClean="0"/>
              <a:t>Impuls att plocka</a:t>
            </a:r>
          </a:p>
          <a:p>
            <a:pPr algn="ctr"/>
            <a:r>
              <a:rPr lang="sv-SE" sz="1200" dirty="0" smtClean="0"/>
              <a:t>---</a:t>
            </a:r>
          </a:p>
          <a:p>
            <a:pPr algn="ctr"/>
            <a:r>
              <a:rPr lang="sv-SE" sz="1200" dirty="0" smtClean="0"/>
              <a:t>Negativ tanke/känsla</a:t>
            </a:r>
            <a:endParaRPr lang="sv-SE" sz="1200" dirty="0"/>
          </a:p>
        </p:txBody>
      </p:sp>
      <p:sp>
        <p:nvSpPr>
          <p:cNvPr id="13" name="textruta 12"/>
          <p:cNvSpPr txBox="1"/>
          <p:nvPr/>
        </p:nvSpPr>
        <p:spPr>
          <a:xfrm>
            <a:off x="5796136" y="4005064"/>
            <a:ext cx="1774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400" u="sng" dirty="0" smtClean="0"/>
              <a:t>Känsla</a:t>
            </a:r>
          </a:p>
          <a:p>
            <a:pPr algn="ctr"/>
            <a:r>
              <a:rPr lang="sv-SE" sz="1400" dirty="0" smtClean="0"/>
              <a:t>Obehag/</a:t>
            </a:r>
            <a:r>
              <a:rPr lang="sv-SE" sz="1400" dirty="0"/>
              <a:t>s</a:t>
            </a:r>
            <a:r>
              <a:rPr lang="sv-SE" sz="1400" dirty="0" smtClean="0"/>
              <a:t>pänning</a:t>
            </a:r>
            <a:endParaRPr lang="sv-SE" sz="1400" dirty="0"/>
          </a:p>
        </p:txBody>
      </p:sp>
      <p:sp>
        <p:nvSpPr>
          <p:cNvPr id="14" name="textruta 13"/>
          <p:cNvSpPr txBox="1"/>
          <p:nvPr/>
        </p:nvSpPr>
        <p:spPr>
          <a:xfrm>
            <a:off x="3595588" y="5877272"/>
            <a:ext cx="1757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400" u="sng" dirty="0" smtClean="0"/>
              <a:t>Problembeteende</a:t>
            </a:r>
          </a:p>
          <a:p>
            <a:pPr algn="ctr"/>
            <a:r>
              <a:rPr lang="sv-SE" sz="1400" dirty="0" smtClean="0"/>
              <a:t>Plockar hud/hår</a:t>
            </a:r>
            <a:endParaRPr lang="sv-SE" sz="1400" dirty="0"/>
          </a:p>
        </p:txBody>
      </p:sp>
      <p:sp>
        <p:nvSpPr>
          <p:cNvPr id="15" name="textruta 14"/>
          <p:cNvSpPr txBox="1"/>
          <p:nvPr/>
        </p:nvSpPr>
        <p:spPr>
          <a:xfrm>
            <a:off x="1407568" y="3667036"/>
            <a:ext cx="2401619" cy="12234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050" u="sng" dirty="0" smtClean="0"/>
              <a:t>Kortsiktig konsekvens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sv-SE" sz="1050" dirty="0" smtClean="0"/>
              <a:t>Obehag/spänning </a:t>
            </a:r>
          </a:p>
          <a:p>
            <a:pPr algn="ctr"/>
            <a:r>
              <a:rPr lang="sv-SE" sz="1050" dirty="0" smtClean="0"/>
              <a:t>försvinner, känner lättnad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sv-SE" sz="1050" dirty="0" smtClean="0"/>
              <a:t>Belåtenhet över att ha rensat </a:t>
            </a:r>
          </a:p>
          <a:p>
            <a:pPr algn="ctr"/>
            <a:r>
              <a:rPr lang="sv-SE" sz="1050" dirty="0" smtClean="0"/>
              <a:t>bort ngt man inte ville ha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sv-SE" sz="1050" dirty="0" smtClean="0"/>
              <a:t>Distraktion från </a:t>
            </a:r>
          </a:p>
          <a:p>
            <a:pPr algn="ctr"/>
            <a:r>
              <a:rPr lang="sv-SE" sz="1050" dirty="0" smtClean="0"/>
              <a:t>negativ tanke/känsla</a:t>
            </a:r>
            <a:endParaRPr lang="sv-SE" sz="1050" dirty="0"/>
          </a:p>
        </p:txBody>
      </p:sp>
      <p:sp>
        <p:nvSpPr>
          <p:cNvPr id="16" name="Rektangel 15"/>
          <p:cNvSpPr/>
          <p:nvPr/>
        </p:nvSpPr>
        <p:spPr bwMode="auto">
          <a:xfrm>
            <a:off x="53950" y="1943671"/>
            <a:ext cx="2232248" cy="100811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159769" y="1967460"/>
            <a:ext cx="21547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u="sng" dirty="0" smtClean="0"/>
              <a:t>Långsiktig konsekvens</a:t>
            </a:r>
          </a:p>
          <a:p>
            <a:pPr algn="ctr"/>
            <a:r>
              <a:rPr lang="sv-SE" sz="1200" dirty="0" smtClean="0"/>
              <a:t>Går miste om erfarenhet </a:t>
            </a:r>
          </a:p>
          <a:p>
            <a:pPr algn="ctr"/>
            <a:r>
              <a:rPr lang="sv-SE" sz="1200" dirty="0"/>
              <a:t>a</a:t>
            </a:r>
            <a:r>
              <a:rPr lang="sv-SE" sz="1200" dirty="0" smtClean="0"/>
              <a:t>v att impulsen kan </a:t>
            </a:r>
          </a:p>
          <a:p>
            <a:pPr algn="ctr"/>
            <a:r>
              <a:rPr lang="sv-SE" sz="1200" dirty="0" smtClean="0"/>
              <a:t>hanteras</a:t>
            </a:r>
            <a:endParaRPr lang="sv-SE" sz="1200" dirty="0"/>
          </a:p>
        </p:txBody>
      </p:sp>
      <p:sp>
        <p:nvSpPr>
          <p:cNvPr id="19" name="Svängd 18"/>
          <p:cNvSpPr/>
          <p:nvPr/>
        </p:nvSpPr>
        <p:spPr bwMode="auto">
          <a:xfrm>
            <a:off x="2354058" y="2564987"/>
            <a:ext cx="1155651" cy="839776"/>
          </a:xfrm>
          <a:prstGeom prst="bentArrow">
            <a:avLst>
              <a:gd name="adj1" fmla="val 13416"/>
              <a:gd name="adj2" fmla="val 43067"/>
              <a:gd name="adj3" fmla="val 40873"/>
              <a:gd name="adj4" fmla="val 60378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20" name="Rektangel 19"/>
          <p:cNvSpPr/>
          <p:nvPr/>
        </p:nvSpPr>
        <p:spPr bwMode="auto">
          <a:xfrm>
            <a:off x="143508" y="5661248"/>
            <a:ext cx="2232248" cy="100811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21" name="Rektangel 20"/>
          <p:cNvSpPr/>
          <p:nvPr/>
        </p:nvSpPr>
        <p:spPr bwMode="auto">
          <a:xfrm>
            <a:off x="6678158" y="5773580"/>
            <a:ext cx="2358338" cy="100811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22" name="textruta 21"/>
          <p:cNvSpPr txBox="1"/>
          <p:nvPr/>
        </p:nvSpPr>
        <p:spPr>
          <a:xfrm>
            <a:off x="247976" y="5842138"/>
            <a:ext cx="20233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u="sng" dirty="0" smtClean="0"/>
              <a:t>Långsiktig konsekvens</a:t>
            </a:r>
          </a:p>
          <a:p>
            <a:pPr algn="ctr"/>
            <a:r>
              <a:rPr lang="sv-SE" sz="1200" dirty="0" smtClean="0"/>
              <a:t>Ägnar tid och energi åt </a:t>
            </a:r>
          </a:p>
          <a:p>
            <a:pPr algn="ctr"/>
            <a:r>
              <a:rPr lang="sv-SE" sz="1200" dirty="0" smtClean="0"/>
              <a:t>plockande istället för </a:t>
            </a:r>
          </a:p>
          <a:p>
            <a:pPr algn="ctr"/>
            <a:r>
              <a:rPr lang="sv-SE" sz="1200" dirty="0" smtClean="0"/>
              <a:t>att ”leva”</a:t>
            </a:r>
            <a:endParaRPr lang="sv-SE" sz="1200" dirty="0"/>
          </a:p>
        </p:txBody>
      </p:sp>
      <p:sp>
        <p:nvSpPr>
          <p:cNvPr id="23" name="textruta 22"/>
          <p:cNvSpPr txBox="1"/>
          <p:nvPr/>
        </p:nvSpPr>
        <p:spPr>
          <a:xfrm>
            <a:off x="6678158" y="6026803"/>
            <a:ext cx="2358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u="sng" dirty="0" smtClean="0"/>
              <a:t>Långsiktig konsekvens</a:t>
            </a:r>
          </a:p>
          <a:p>
            <a:pPr algn="ctr"/>
            <a:r>
              <a:rPr lang="sv-SE" sz="1200" dirty="0" smtClean="0"/>
              <a:t>Skador på hud och/eller hår</a:t>
            </a:r>
            <a:endParaRPr lang="sv-SE" sz="1200" dirty="0"/>
          </a:p>
        </p:txBody>
      </p:sp>
      <p:sp>
        <p:nvSpPr>
          <p:cNvPr id="26" name="Svängd 25"/>
          <p:cNvSpPr/>
          <p:nvPr/>
        </p:nvSpPr>
        <p:spPr bwMode="auto">
          <a:xfrm rot="5400000">
            <a:off x="6028986" y="2750069"/>
            <a:ext cx="806123" cy="839776"/>
          </a:xfrm>
          <a:prstGeom prst="bentArrow">
            <a:avLst>
              <a:gd name="adj1" fmla="val 13666"/>
              <a:gd name="adj2" fmla="val 43067"/>
              <a:gd name="adj3" fmla="val 40873"/>
              <a:gd name="adj4" fmla="val 63766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28" name="Svängd 27"/>
          <p:cNvSpPr/>
          <p:nvPr/>
        </p:nvSpPr>
        <p:spPr bwMode="auto">
          <a:xfrm rot="16200000">
            <a:off x="2101761" y="5107112"/>
            <a:ext cx="1163935" cy="839776"/>
          </a:xfrm>
          <a:prstGeom prst="bentArrow">
            <a:avLst>
              <a:gd name="adj1" fmla="val 13416"/>
              <a:gd name="adj2" fmla="val 43067"/>
              <a:gd name="adj3" fmla="val 40873"/>
              <a:gd name="adj4" fmla="val 60378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29" name="Svängd 28"/>
          <p:cNvSpPr/>
          <p:nvPr/>
        </p:nvSpPr>
        <p:spPr bwMode="auto">
          <a:xfrm rot="10800000">
            <a:off x="5573483" y="5174155"/>
            <a:ext cx="1104675" cy="852648"/>
          </a:xfrm>
          <a:prstGeom prst="bentArrow">
            <a:avLst>
              <a:gd name="adj1" fmla="val 13416"/>
              <a:gd name="adj2" fmla="val 43067"/>
              <a:gd name="adj3" fmla="val 40873"/>
              <a:gd name="adj4" fmla="val 60378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30" name="Rektangel 29"/>
          <p:cNvSpPr/>
          <p:nvPr/>
        </p:nvSpPr>
        <p:spPr bwMode="auto">
          <a:xfrm>
            <a:off x="7441953" y="2285155"/>
            <a:ext cx="1179169" cy="195605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687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09368" y="984004"/>
            <a:ext cx="7558087" cy="990600"/>
          </a:xfrm>
        </p:spPr>
        <p:txBody>
          <a:bodyPr/>
          <a:lstStyle/>
          <a:p>
            <a:pPr algn="ctr"/>
            <a:r>
              <a:rPr lang="sv-SE" sz="3600" b="1" dirty="0" smtClean="0"/>
              <a:t>Plockandets onda cirkel </a:t>
            </a:r>
            <a:br>
              <a:rPr lang="sv-SE" sz="3600" b="1" dirty="0" smtClean="0"/>
            </a:br>
            <a:r>
              <a:rPr lang="sv-SE" sz="2800" dirty="0" smtClean="0"/>
              <a:t>- positivt förstärkt beteende </a:t>
            </a:r>
            <a:endParaRPr lang="sv-SE" sz="2800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0EA8F5-9164-4932-BD56-AEFE11ED66BF}" type="datetime1">
              <a:rPr lang="sv-SE" smtClean="0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 smtClean="0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 smtClean="0">
                <a:solidFill>
                  <a:srgbClr val="000000"/>
                </a:solidFill>
              </a:rPr>
              <a:t>Psykiatri Nordväst</a:t>
            </a:r>
            <a:endParaRPr lang="sv-SE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3E1032-5E81-4226-AE44-6C91C87DD569}" type="slidenum">
              <a:rPr lang="sv-SE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7" name="Ellips 6"/>
          <p:cNvSpPr/>
          <p:nvPr/>
        </p:nvSpPr>
        <p:spPr bwMode="auto">
          <a:xfrm>
            <a:off x="5292080" y="3933056"/>
            <a:ext cx="2016224" cy="100811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9" name="Ellips 8"/>
          <p:cNvSpPr/>
          <p:nvPr/>
        </p:nvSpPr>
        <p:spPr bwMode="auto">
          <a:xfrm>
            <a:off x="1619672" y="3789040"/>
            <a:ext cx="2135584" cy="110496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10" name="Ellips 9"/>
          <p:cNvSpPr/>
          <p:nvPr/>
        </p:nvSpPr>
        <p:spPr bwMode="auto">
          <a:xfrm>
            <a:off x="3419872" y="5085184"/>
            <a:ext cx="2192721" cy="1093457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11" name="Ellips 10"/>
          <p:cNvSpPr/>
          <p:nvPr/>
        </p:nvSpPr>
        <p:spPr bwMode="auto">
          <a:xfrm>
            <a:off x="3707904" y="2480760"/>
            <a:ext cx="2016224" cy="100811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12" name="textruta 11"/>
          <p:cNvSpPr txBox="1"/>
          <p:nvPr/>
        </p:nvSpPr>
        <p:spPr>
          <a:xfrm>
            <a:off x="4139952" y="2708920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Impuls att plocka</a:t>
            </a:r>
            <a:endParaRPr lang="sv-SE" sz="1400" dirty="0"/>
          </a:p>
        </p:txBody>
      </p:sp>
      <p:sp>
        <p:nvSpPr>
          <p:cNvPr id="13" name="textruta 12"/>
          <p:cNvSpPr txBox="1"/>
          <p:nvPr/>
        </p:nvSpPr>
        <p:spPr>
          <a:xfrm>
            <a:off x="5868144" y="4149080"/>
            <a:ext cx="781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400" u="sng" dirty="0" smtClean="0"/>
              <a:t>Känsla</a:t>
            </a:r>
          </a:p>
          <a:p>
            <a:pPr algn="ctr"/>
            <a:r>
              <a:rPr lang="sv-SE" sz="1400" dirty="0" smtClean="0"/>
              <a:t>Sug</a:t>
            </a:r>
            <a:endParaRPr lang="sv-SE" sz="1400" dirty="0"/>
          </a:p>
        </p:txBody>
      </p:sp>
      <p:sp>
        <p:nvSpPr>
          <p:cNvPr id="14" name="textruta 13"/>
          <p:cNvSpPr txBox="1"/>
          <p:nvPr/>
        </p:nvSpPr>
        <p:spPr>
          <a:xfrm>
            <a:off x="3635896" y="5373216"/>
            <a:ext cx="1757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400" u="sng" dirty="0" smtClean="0"/>
              <a:t>Problembeteende</a:t>
            </a:r>
          </a:p>
          <a:p>
            <a:pPr algn="ctr"/>
            <a:r>
              <a:rPr lang="sv-SE" sz="1400" dirty="0" smtClean="0"/>
              <a:t>Plockar hud/hår</a:t>
            </a:r>
            <a:endParaRPr lang="sv-SE" sz="1400" dirty="0"/>
          </a:p>
        </p:txBody>
      </p:sp>
      <p:sp>
        <p:nvSpPr>
          <p:cNvPr id="15" name="textruta 14"/>
          <p:cNvSpPr txBox="1"/>
          <p:nvPr/>
        </p:nvSpPr>
        <p:spPr>
          <a:xfrm>
            <a:off x="1780931" y="4066617"/>
            <a:ext cx="1875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u="sng" dirty="0" smtClean="0"/>
              <a:t>Kortsiktig konsekvens</a:t>
            </a:r>
          </a:p>
          <a:p>
            <a:pPr algn="ctr"/>
            <a:r>
              <a:rPr lang="sv-SE" sz="1200" dirty="0" smtClean="0"/>
              <a:t>Njutning/lust</a:t>
            </a:r>
          </a:p>
        </p:txBody>
      </p:sp>
      <p:sp>
        <p:nvSpPr>
          <p:cNvPr id="16" name="Rektangel 15"/>
          <p:cNvSpPr/>
          <p:nvPr/>
        </p:nvSpPr>
        <p:spPr bwMode="auto">
          <a:xfrm>
            <a:off x="126817" y="1947199"/>
            <a:ext cx="2232248" cy="100811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117058" y="2065261"/>
            <a:ext cx="23282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u="sng" dirty="0" smtClean="0"/>
              <a:t>Långsiktig konsekvens</a:t>
            </a:r>
          </a:p>
          <a:p>
            <a:pPr algn="ctr"/>
            <a:r>
              <a:rPr lang="sv-SE" sz="1200" dirty="0" smtClean="0"/>
              <a:t>Går miste om erfarenhet </a:t>
            </a:r>
          </a:p>
          <a:p>
            <a:pPr algn="ctr"/>
            <a:r>
              <a:rPr lang="sv-SE" sz="1200" dirty="0"/>
              <a:t>a</a:t>
            </a:r>
            <a:r>
              <a:rPr lang="sv-SE" sz="1200" dirty="0" smtClean="0"/>
              <a:t>v att suget att plocka kan </a:t>
            </a:r>
          </a:p>
          <a:p>
            <a:pPr algn="ctr"/>
            <a:r>
              <a:rPr lang="sv-SE" sz="1200" dirty="0" smtClean="0"/>
              <a:t>hanteras</a:t>
            </a:r>
            <a:endParaRPr lang="sv-SE" sz="1200" dirty="0"/>
          </a:p>
        </p:txBody>
      </p:sp>
      <p:sp>
        <p:nvSpPr>
          <p:cNvPr id="19" name="Svängd 18"/>
          <p:cNvSpPr/>
          <p:nvPr/>
        </p:nvSpPr>
        <p:spPr bwMode="auto">
          <a:xfrm>
            <a:off x="2549655" y="2753983"/>
            <a:ext cx="1014234" cy="891042"/>
          </a:xfrm>
          <a:prstGeom prst="bentArrow">
            <a:avLst>
              <a:gd name="adj1" fmla="val 13416"/>
              <a:gd name="adj2" fmla="val 43067"/>
              <a:gd name="adj3" fmla="val 40873"/>
              <a:gd name="adj4" fmla="val 60378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20" name="Rektangel 19"/>
          <p:cNvSpPr/>
          <p:nvPr/>
        </p:nvSpPr>
        <p:spPr bwMode="auto">
          <a:xfrm>
            <a:off x="143508" y="5661248"/>
            <a:ext cx="2232248" cy="100811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21" name="Rektangel 20"/>
          <p:cNvSpPr/>
          <p:nvPr/>
        </p:nvSpPr>
        <p:spPr bwMode="auto">
          <a:xfrm>
            <a:off x="6678158" y="5773580"/>
            <a:ext cx="2358338" cy="100811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22" name="textruta 21"/>
          <p:cNvSpPr txBox="1"/>
          <p:nvPr/>
        </p:nvSpPr>
        <p:spPr>
          <a:xfrm>
            <a:off x="247976" y="5842138"/>
            <a:ext cx="20233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u="sng" dirty="0" smtClean="0"/>
              <a:t>Långsiktig konsekvens</a:t>
            </a:r>
          </a:p>
          <a:p>
            <a:pPr algn="ctr"/>
            <a:r>
              <a:rPr lang="sv-SE" sz="1200" dirty="0" smtClean="0"/>
              <a:t>Ägnar tid och energi åt </a:t>
            </a:r>
          </a:p>
          <a:p>
            <a:pPr algn="ctr"/>
            <a:r>
              <a:rPr lang="sv-SE" sz="1200" dirty="0" smtClean="0"/>
              <a:t>plockande istället för </a:t>
            </a:r>
          </a:p>
          <a:p>
            <a:pPr algn="ctr"/>
            <a:r>
              <a:rPr lang="sv-SE" sz="1200" dirty="0" smtClean="0"/>
              <a:t>att ”leva”</a:t>
            </a:r>
            <a:endParaRPr lang="sv-SE" sz="1200" dirty="0"/>
          </a:p>
        </p:txBody>
      </p:sp>
      <p:sp>
        <p:nvSpPr>
          <p:cNvPr id="23" name="textruta 22"/>
          <p:cNvSpPr txBox="1"/>
          <p:nvPr/>
        </p:nvSpPr>
        <p:spPr>
          <a:xfrm>
            <a:off x="6678158" y="6026803"/>
            <a:ext cx="2358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u="sng" dirty="0" smtClean="0"/>
              <a:t>Långsiktig konsekvens</a:t>
            </a:r>
          </a:p>
          <a:p>
            <a:pPr algn="ctr"/>
            <a:r>
              <a:rPr lang="sv-SE" sz="1200" dirty="0" smtClean="0"/>
              <a:t>Skador på hud och/eller hår</a:t>
            </a:r>
            <a:endParaRPr lang="sv-SE" sz="1200" dirty="0"/>
          </a:p>
        </p:txBody>
      </p:sp>
      <p:sp>
        <p:nvSpPr>
          <p:cNvPr id="26" name="Svängd 25"/>
          <p:cNvSpPr/>
          <p:nvPr/>
        </p:nvSpPr>
        <p:spPr bwMode="auto">
          <a:xfrm rot="5400000">
            <a:off x="5862274" y="2996493"/>
            <a:ext cx="879702" cy="857107"/>
          </a:xfrm>
          <a:prstGeom prst="bentArrow">
            <a:avLst>
              <a:gd name="adj1" fmla="val 13416"/>
              <a:gd name="adj2" fmla="val 43067"/>
              <a:gd name="adj3" fmla="val 40873"/>
              <a:gd name="adj4" fmla="val 60378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28" name="Svängd 27"/>
          <p:cNvSpPr/>
          <p:nvPr/>
        </p:nvSpPr>
        <p:spPr bwMode="auto">
          <a:xfrm rot="16200000">
            <a:off x="2415442" y="4937486"/>
            <a:ext cx="832412" cy="839776"/>
          </a:xfrm>
          <a:prstGeom prst="bentArrow">
            <a:avLst>
              <a:gd name="adj1" fmla="val 13416"/>
              <a:gd name="adj2" fmla="val 43067"/>
              <a:gd name="adj3" fmla="val 40873"/>
              <a:gd name="adj4" fmla="val 60378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29" name="Svängd 28"/>
          <p:cNvSpPr/>
          <p:nvPr/>
        </p:nvSpPr>
        <p:spPr bwMode="auto">
          <a:xfrm rot="10800000">
            <a:off x="5652120" y="5085184"/>
            <a:ext cx="936104" cy="792088"/>
          </a:xfrm>
          <a:prstGeom prst="bentArrow">
            <a:avLst>
              <a:gd name="adj1" fmla="val 13416"/>
              <a:gd name="adj2" fmla="val 43067"/>
              <a:gd name="adj3" fmla="val 40873"/>
              <a:gd name="adj4" fmla="val 60378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24" name="Rektangel 23"/>
          <p:cNvSpPr/>
          <p:nvPr/>
        </p:nvSpPr>
        <p:spPr bwMode="auto">
          <a:xfrm>
            <a:off x="7441953" y="2285155"/>
            <a:ext cx="1179169" cy="195605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  <p:sp>
        <p:nvSpPr>
          <p:cNvPr id="25" name="Rektangel 24"/>
          <p:cNvSpPr/>
          <p:nvPr/>
        </p:nvSpPr>
        <p:spPr bwMode="auto">
          <a:xfrm rot="5400000">
            <a:off x="7441952" y="2285016"/>
            <a:ext cx="1179169" cy="195605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6778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95537" y="1143000"/>
            <a:ext cx="8280920" cy="990600"/>
          </a:xfrm>
        </p:spPr>
        <p:txBody>
          <a:bodyPr/>
          <a:lstStyle/>
          <a:p>
            <a:pPr algn="ctr"/>
            <a:r>
              <a:rPr lang="sv-SE" b="1" dirty="0" smtClean="0"/>
              <a:t>TTM and DTM </a:t>
            </a:r>
            <a:br>
              <a:rPr lang="sv-SE" b="1" dirty="0" smtClean="0"/>
            </a:br>
            <a:r>
              <a:rPr lang="sv-SE" b="1" dirty="0" smtClean="0"/>
              <a:t>– likheter </a:t>
            </a: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 smtClean="0"/>
              <a:t>Repetitivt</a:t>
            </a:r>
            <a:r>
              <a:rPr lang="en-US" sz="2000" dirty="0" smtClean="0"/>
              <a:t> </a:t>
            </a:r>
            <a:r>
              <a:rPr lang="en-US" sz="2000" dirty="0" err="1" smtClean="0"/>
              <a:t>beteende</a:t>
            </a:r>
            <a:r>
              <a:rPr lang="en-US" sz="2000" dirty="0" smtClean="0"/>
              <a:t> </a:t>
            </a:r>
            <a:r>
              <a:rPr lang="en-US" sz="2000" dirty="0" err="1" smtClean="0"/>
              <a:t>som</a:t>
            </a:r>
            <a:r>
              <a:rPr lang="en-US" sz="2000" dirty="0" smtClean="0"/>
              <a:t> </a:t>
            </a:r>
            <a:r>
              <a:rPr lang="en-US" sz="2000" dirty="0" err="1" smtClean="0"/>
              <a:t>syftar</a:t>
            </a:r>
            <a:r>
              <a:rPr lang="en-US" sz="2000" dirty="0" smtClean="0"/>
              <a:t> till </a:t>
            </a:r>
            <a:r>
              <a:rPr lang="en-US" sz="2000" dirty="0" err="1" smtClean="0"/>
              <a:t>att</a:t>
            </a:r>
            <a:r>
              <a:rPr lang="en-US" sz="2000" dirty="0" smtClean="0"/>
              <a:t> ta </a:t>
            </a:r>
            <a:r>
              <a:rPr lang="en-US" sz="2000" dirty="0" err="1" smtClean="0"/>
              <a:t>bort</a:t>
            </a:r>
            <a:r>
              <a:rPr lang="en-US" sz="2000" dirty="0" smtClean="0"/>
              <a:t> </a:t>
            </a:r>
            <a:r>
              <a:rPr lang="en-US" sz="2000" dirty="0" err="1" smtClean="0"/>
              <a:t>hår</a:t>
            </a:r>
            <a:r>
              <a:rPr lang="en-US" sz="2000" dirty="0" smtClean="0"/>
              <a:t>/</a:t>
            </a:r>
            <a:r>
              <a:rPr lang="en-US" sz="2000" dirty="0" err="1" smtClean="0"/>
              <a:t>hud</a:t>
            </a:r>
            <a:r>
              <a:rPr lang="en-US" sz="2000" dirty="0" smtClean="0"/>
              <a:t> </a:t>
            </a:r>
            <a:r>
              <a:rPr lang="en-US" sz="2000" dirty="0" err="1" smtClean="0"/>
              <a:t>ofta</a:t>
            </a:r>
            <a:r>
              <a:rPr lang="en-US" sz="2000" dirty="0" smtClean="0"/>
              <a:t> </a:t>
            </a:r>
            <a:r>
              <a:rPr lang="en-US" sz="2000" dirty="0" err="1" smtClean="0"/>
              <a:t>från</a:t>
            </a:r>
            <a:r>
              <a:rPr lang="en-US" sz="2000" dirty="0" smtClean="0"/>
              <a:t> </a:t>
            </a:r>
            <a:r>
              <a:rPr lang="en-US" sz="2000" dirty="0" err="1" smtClean="0"/>
              <a:t>utvalda</a:t>
            </a:r>
            <a:r>
              <a:rPr lang="en-US" sz="2000" dirty="0" smtClean="0"/>
              <a:t> </a:t>
            </a:r>
            <a:r>
              <a:rPr lang="en-US" sz="2000" dirty="0" err="1" smtClean="0"/>
              <a:t>delar</a:t>
            </a:r>
            <a:r>
              <a:rPr lang="en-US" sz="2000" dirty="0" smtClean="0"/>
              <a:t> </a:t>
            </a:r>
            <a:r>
              <a:rPr lang="en-US" sz="2000" dirty="0" err="1" smtClean="0"/>
              <a:t>av</a:t>
            </a:r>
            <a:r>
              <a:rPr lang="en-US" sz="2000" dirty="0" smtClean="0"/>
              <a:t> </a:t>
            </a:r>
            <a:r>
              <a:rPr lang="en-US" sz="2000" dirty="0" err="1" smtClean="0"/>
              <a:t>kroppen</a:t>
            </a:r>
            <a:r>
              <a:rPr lang="en-US" sz="2000" dirty="0" smtClean="0"/>
              <a:t> </a:t>
            </a:r>
          </a:p>
          <a:p>
            <a:r>
              <a:rPr lang="en-US" sz="2000" dirty="0" err="1" smtClean="0"/>
              <a:t>Väljer</a:t>
            </a:r>
            <a:r>
              <a:rPr lang="en-US" sz="2000" dirty="0" smtClean="0"/>
              <a:t> </a:t>
            </a:r>
            <a:r>
              <a:rPr lang="en-US" sz="2000" dirty="0" err="1" smtClean="0"/>
              <a:t>ofta</a:t>
            </a:r>
            <a:r>
              <a:rPr lang="en-US" sz="2000" dirty="0" smtClean="0"/>
              <a:t> </a:t>
            </a:r>
            <a:r>
              <a:rPr lang="en-US" sz="2000" dirty="0" err="1" smtClean="0"/>
              <a:t>ut</a:t>
            </a:r>
            <a:r>
              <a:rPr lang="en-US" sz="2000" dirty="0" smtClean="0"/>
              <a:t> </a:t>
            </a:r>
            <a:r>
              <a:rPr lang="en-US" sz="2000" dirty="0" err="1" smtClean="0"/>
              <a:t>hår</a:t>
            </a:r>
            <a:r>
              <a:rPr lang="en-US" sz="2000" dirty="0" smtClean="0"/>
              <a:t>/</a:t>
            </a:r>
            <a:r>
              <a:rPr lang="en-US" sz="2000" dirty="0" err="1" smtClean="0"/>
              <a:t>hud</a:t>
            </a:r>
            <a:r>
              <a:rPr lang="en-US" sz="2000" dirty="0" smtClean="0"/>
              <a:t> </a:t>
            </a:r>
            <a:r>
              <a:rPr lang="en-US" sz="2000" dirty="0" err="1" smtClean="0"/>
              <a:t>som</a:t>
            </a:r>
            <a:r>
              <a:rPr lang="en-US" sz="2000" dirty="0" smtClean="0"/>
              <a:t> </a:t>
            </a:r>
            <a:r>
              <a:rPr lang="en-US" sz="2000" dirty="0" err="1" smtClean="0"/>
              <a:t>skiljer</a:t>
            </a:r>
            <a:r>
              <a:rPr lang="en-US" sz="2000" dirty="0" smtClean="0"/>
              <a:t> sig </a:t>
            </a:r>
            <a:r>
              <a:rPr lang="en-US" sz="2000" dirty="0" err="1" smtClean="0"/>
              <a:t>från</a:t>
            </a:r>
            <a:r>
              <a:rPr lang="en-US" sz="2000" dirty="0" smtClean="0"/>
              <a:t> </a:t>
            </a:r>
            <a:r>
              <a:rPr lang="en-US" sz="2000" dirty="0" err="1" smtClean="0"/>
              <a:t>övriga</a:t>
            </a:r>
            <a:r>
              <a:rPr lang="en-US" sz="2000" dirty="0" smtClean="0"/>
              <a:t> </a:t>
            </a:r>
            <a:r>
              <a:rPr lang="en-US" sz="2000" dirty="0" err="1" smtClean="0"/>
              <a:t>vad</a:t>
            </a:r>
            <a:r>
              <a:rPr lang="en-US" sz="2000" dirty="0" smtClean="0"/>
              <a:t> </a:t>
            </a:r>
            <a:r>
              <a:rPr lang="en-US" sz="2000" dirty="0" err="1" smtClean="0"/>
              <a:t>övriga</a:t>
            </a:r>
            <a:r>
              <a:rPr lang="en-US" sz="2000" dirty="0" smtClean="0"/>
              <a:t> </a:t>
            </a:r>
            <a:r>
              <a:rPr lang="en-US" sz="2000" dirty="0" err="1" smtClean="0"/>
              <a:t>och</a:t>
            </a:r>
            <a:r>
              <a:rPr lang="en-US" sz="2000" dirty="0" smtClean="0"/>
              <a:t> </a:t>
            </a:r>
            <a:r>
              <a:rPr lang="en-US" sz="2000" dirty="0" err="1" smtClean="0"/>
              <a:t>åsynen</a:t>
            </a:r>
            <a:r>
              <a:rPr lang="en-US" sz="2000" dirty="0" smtClean="0"/>
              <a:t> </a:t>
            </a:r>
            <a:r>
              <a:rPr lang="en-US" sz="2000" dirty="0" err="1" smtClean="0"/>
              <a:t>av</a:t>
            </a:r>
            <a:r>
              <a:rPr lang="en-US" sz="2000" dirty="0" smtClean="0"/>
              <a:t> </a:t>
            </a:r>
            <a:r>
              <a:rPr lang="en-US" sz="2000" dirty="0" err="1" smtClean="0"/>
              <a:t>dessa</a:t>
            </a:r>
            <a:r>
              <a:rPr lang="en-US" sz="2000" dirty="0" smtClean="0"/>
              <a:t> </a:t>
            </a:r>
            <a:r>
              <a:rPr lang="en-US" sz="2000" dirty="0" err="1" smtClean="0"/>
              <a:t>fungerar</a:t>
            </a:r>
            <a:r>
              <a:rPr lang="en-US" sz="2000" dirty="0" smtClean="0"/>
              <a:t> </a:t>
            </a:r>
            <a:r>
              <a:rPr lang="en-US" sz="2000" dirty="0" err="1" smtClean="0"/>
              <a:t>som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trigger </a:t>
            </a:r>
            <a:r>
              <a:rPr lang="en-US" sz="2000" dirty="0" err="1" smtClean="0"/>
              <a:t>för</a:t>
            </a:r>
            <a:r>
              <a:rPr lang="en-US" sz="2000" dirty="0" smtClean="0"/>
              <a:t> </a:t>
            </a:r>
            <a:r>
              <a:rPr lang="en-US" sz="2000" dirty="0" err="1" smtClean="0"/>
              <a:t>beteendet</a:t>
            </a:r>
            <a:r>
              <a:rPr lang="en-US" sz="2000" dirty="0" smtClean="0"/>
              <a:t>. </a:t>
            </a:r>
          </a:p>
          <a:p>
            <a:r>
              <a:rPr lang="en-US" sz="2000" dirty="0" err="1" smtClean="0"/>
              <a:t>Vanligt</a:t>
            </a:r>
            <a:r>
              <a:rPr lang="en-US" sz="2000" dirty="0" smtClean="0"/>
              <a:t> med </a:t>
            </a:r>
            <a:r>
              <a:rPr lang="en-US" sz="2000" dirty="0" err="1" smtClean="0"/>
              <a:t>ritualer</a:t>
            </a:r>
            <a:r>
              <a:rPr lang="en-US" sz="2000" dirty="0" smtClean="0"/>
              <a:t> </a:t>
            </a:r>
            <a:r>
              <a:rPr lang="en-US" sz="2000" dirty="0" err="1" smtClean="0"/>
              <a:t>före</a:t>
            </a:r>
            <a:r>
              <a:rPr lang="en-US" sz="2000" dirty="0" smtClean="0"/>
              <a:t> </a:t>
            </a:r>
            <a:r>
              <a:rPr lang="en-US" sz="2000" dirty="0" err="1" smtClean="0"/>
              <a:t>och</a:t>
            </a:r>
            <a:r>
              <a:rPr lang="en-US" sz="2000" dirty="0" smtClean="0"/>
              <a:t> </a:t>
            </a:r>
            <a:r>
              <a:rPr lang="en-US" sz="2000" dirty="0" err="1" smtClean="0"/>
              <a:t>efter</a:t>
            </a:r>
            <a:r>
              <a:rPr lang="en-US" sz="2000" dirty="0" smtClean="0"/>
              <a:t> </a:t>
            </a:r>
            <a:r>
              <a:rPr lang="en-US" sz="2000" dirty="0" err="1" smtClean="0"/>
              <a:t>plockandet</a:t>
            </a:r>
            <a:r>
              <a:rPr lang="en-US" sz="2000" dirty="0" smtClean="0"/>
              <a:t> </a:t>
            </a:r>
          </a:p>
          <a:p>
            <a:r>
              <a:rPr lang="en-US" sz="2000" dirty="0" err="1" smtClean="0"/>
              <a:t>Plockandet</a:t>
            </a:r>
            <a:r>
              <a:rPr lang="en-US" sz="2000" dirty="0" smtClean="0"/>
              <a:t> </a:t>
            </a:r>
            <a:r>
              <a:rPr lang="en-US" sz="2000" dirty="0" err="1" smtClean="0"/>
              <a:t>är</a:t>
            </a:r>
            <a:r>
              <a:rPr lang="en-US" sz="2000" dirty="0" smtClean="0"/>
              <a:t> </a:t>
            </a:r>
            <a:r>
              <a:rPr lang="en-US" sz="2000" dirty="0" err="1" smtClean="0"/>
              <a:t>ofta</a:t>
            </a:r>
            <a:r>
              <a:rPr lang="en-US" sz="2000" dirty="0" smtClean="0"/>
              <a:t> </a:t>
            </a:r>
            <a:r>
              <a:rPr lang="en-US" sz="2000" dirty="0" err="1" smtClean="0"/>
              <a:t>tidskrävande</a:t>
            </a:r>
            <a:r>
              <a:rPr lang="en-US" sz="2000" dirty="0" smtClean="0"/>
              <a:t> </a:t>
            </a:r>
          </a:p>
          <a:p>
            <a:r>
              <a:rPr lang="en-US" sz="2000" dirty="0" err="1" smtClean="0"/>
              <a:t>Kan</a:t>
            </a:r>
            <a:r>
              <a:rPr lang="en-US" sz="2000" dirty="0" smtClean="0"/>
              <a:t> </a:t>
            </a:r>
            <a:r>
              <a:rPr lang="en-US" sz="2000" dirty="0" err="1" smtClean="0"/>
              <a:t>föregås</a:t>
            </a:r>
            <a:r>
              <a:rPr lang="en-US" sz="2000" dirty="0" smtClean="0"/>
              <a:t> </a:t>
            </a:r>
            <a:r>
              <a:rPr lang="en-US" sz="2000" dirty="0" err="1" smtClean="0"/>
              <a:t>av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känsla</a:t>
            </a:r>
            <a:r>
              <a:rPr lang="en-US" sz="2000" dirty="0" smtClean="0"/>
              <a:t> </a:t>
            </a:r>
            <a:r>
              <a:rPr lang="en-US" sz="2000" dirty="0" err="1" smtClean="0"/>
              <a:t>av</a:t>
            </a:r>
            <a:r>
              <a:rPr lang="en-US" sz="2000" dirty="0" smtClean="0"/>
              <a:t> </a:t>
            </a:r>
            <a:r>
              <a:rPr lang="en-US" sz="2000" dirty="0" err="1" smtClean="0"/>
              <a:t>spänning</a:t>
            </a:r>
            <a:r>
              <a:rPr lang="en-US" sz="2000" dirty="0" smtClean="0"/>
              <a:t>, </a:t>
            </a:r>
            <a:r>
              <a:rPr lang="en-US" sz="2000" dirty="0" err="1" smtClean="0"/>
              <a:t>vilken</a:t>
            </a:r>
            <a:r>
              <a:rPr lang="en-US" sz="2000" dirty="0" smtClean="0"/>
              <a:t> </a:t>
            </a:r>
            <a:r>
              <a:rPr lang="en-US" sz="2000" dirty="0" err="1" smtClean="0"/>
              <a:t>följs</a:t>
            </a:r>
            <a:r>
              <a:rPr lang="en-US" sz="2000" dirty="0" smtClean="0"/>
              <a:t> </a:t>
            </a:r>
            <a:r>
              <a:rPr lang="en-US" sz="2000" dirty="0" err="1" smtClean="0"/>
              <a:t>av</a:t>
            </a:r>
            <a:r>
              <a:rPr lang="en-US" sz="2000" dirty="0" smtClean="0"/>
              <a:t> </a:t>
            </a:r>
            <a:r>
              <a:rPr lang="en-US" sz="2000" dirty="0" err="1" smtClean="0"/>
              <a:t>lättnad</a:t>
            </a:r>
            <a:r>
              <a:rPr lang="en-US" sz="2000" dirty="0" smtClean="0"/>
              <a:t>/</a:t>
            </a:r>
            <a:r>
              <a:rPr lang="en-US" sz="2000" dirty="0" err="1" smtClean="0"/>
              <a:t>njutning</a:t>
            </a:r>
            <a:r>
              <a:rPr lang="en-US" sz="2000" dirty="0" smtClean="0"/>
              <a:t> </a:t>
            </a:r>
            <a:r>
              <a:rPr lang="en-US" sz="2000" dirty="0" err="1" smtClean="0"/>
              <a:t>strax</a:t>
            </a:r>
            <a:r>
              <a:rPr lang="en-US" sz="2000" dirty="0" smtClean="0"/>
              <a:t> </a:t>
            </a:r>
            <a:r>
              <a:rPr lang="en-US" sz="2000" dirty="0" err="1" smtClean="0"/>
              <a:t>efter</a:t>
            </a:r>
            <a:r>
              <a:rPr lang="en-US" sz="2000" dirty="0" smtClean="0"/>
              <a:t> </a:t>
            </a:r>
            <a:r>
              <a:rPr lang="en-US" sz="2000" dirty="0" err="1" smtClean="0"/>
              <a:t>plockandet</a:t>
            </a:r>
            <a:endParaRPr lang="en-US" sz="2000" dirty="0" smtClean="0"/>
          </a:p>
          <a:p>
            <a:r>
              <a:rPr lang="en-US" sz="2000" dirty="0" err="1" smtClean="0"/>
              <a:t>Automatiskt</a:t>
            </a:r>
            <a:r>
              <a:rPr lang="en-US" sz="2000" dirty="0" smtClean="0"/>
              <a:t> </a:t>
            </a:r>
            <a:r>
              <a:rPr lang="en-US" sz="2000" dirty="0" err="1" smtClean="0"/>
              <a:t>och</a:t>
            </a:r>
            <a:r>
              <a:rPr lang="en-US" sz="2000" dirty="0" smtClean="0"/>
              <a:t> </a:t>
            </a:r>
            <a:r>
              <a:rPr lang="en-US" sz="2000" dirty="0" err="1" smtClean="0"/>
              <a:t>fokuserat</a:t>
            </a:r>
            <a:r>
              <a:rPr lang="en-US" sz="2000" dirty="0" smtClean="0"/>
              <a:t> </a:t>
            </a:r>
            <a:r>
              <a:rPr lang="en-US" sz="2000" dirty="0" err="1" smtClean="0"/>
              <a:t>plockande</a:t>
            </a:r>
            <a:endParaRPr lang="en-US" sz="2000" dirty="0" smtClean="0"/>
          </a:p>
          <a:p>
            <a:r>
              <a:rPr lang="en-US" sz="2000" dirty="0" err="1" smtClean="0"/>
              <a:t>Många</a:t>
            </a:r>
            <a:r>
              <a:rPr lang="en-US" sz="2000" dirty="0" smtClean="0"/>
              <a:t> </a:t>
            </a:r>
            <a:r>
              <a:rPr lang="en-US" sz="2000" dirty="0" err="1" smtClean="0"/>
              <a:t>uppelever</a:t>
            </a:r>
            <a:r>
              <a:rPr lang="en-US" sz="2000" dirty="0" smtClean="0"/>
              <a:t> problem med </a:t>
            </a:r>
            <a:r>
              <a:rPr lang="en-US" sz="2000" dirty="0" err="1" smtClean="0"/>
              <a:t>både</a:t>
            </a:r>
            <a:r>
              <a:rPr lang="en-US" sz="2000" dirty="0" smtClean="0"/>
              <a:t> TTM and DTM</a:t>
            </a:r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907469-0CF8-4296-AD13-20276EA595DD}" type="datetime1">
              <a:rPr lang="sv-SE" smtClean="0">
                <a:solidFill>
                  <a:srgbClr val="000000"/>
                </a:solidFill>
              </a:rPr>
              <a:pPr>
                <a:defRPr/>
              </a:pPr>
              <a:t>2016-03-15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 smtClean="0">
                <a:solidFill>
                  <a:srgbClr val="000000"/>
                </a:solidFill>
              </a:rPr>
              <a:t>Ångestenheten</a:t>
            </a:r>
          </a:p>
          <a:p>
            <a:pPr>
              <a:defRPr/>
            </a:pPr>
            <a:r>
              <a:rPr lang="sv-SE" smtClean="0">
                <a:solidFill>
                  <a:srgbClr val="000000"/>
                </a:solidFill>
              </a:rPr>
              <a:t>Psykiatri Nordväst</a:t>
            </a:r>
            <a:endParaRPr lang="sv-SE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34287E-C027-441E-B99B-A9418F5AC7DD}" type="slidenum">
              <a:rPr lang="sv-SE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683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sz="4000" b="1" dirty="0" smtClean="0"/>
              <a:t>Syfte med </a:t>
            </a:r>
            <a:r>
              <a:rPr lang="sv-SE" sz="4000" b="1" dirty="0" smtClean="0"/>
              <a:t>behandlingen:</a:t>
            </a:r>
            <a:endParaRPr lang="sv-SE" sz="4000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27584" y="1700808"/>
            <a:ext cx="7558087" cy="4267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sz="3600" dirty="0" smtClean="0"/>
          </a:p>
          <a:p>
            <a:r>
              <a:rPr lang="sv-SE" sz="3600" i="1" dirty="0" smtClean="0"/>
              <a:t>Lära sig att </a:t>
            </a:r>
            <a:r>
              <a:rPr lang="sv-SE" sz="3600" i="1" dirty="0" smtClean="0"/>
              <a:t>få kontroll över plockandet och få det </a:t>
            </a:r>
            <a:r>
              <a:rPr lang="sv-SE" sz="3600" i="1" dirty="0" smtClean="0"/>
              <a:t>att upphöra</a:t>
            </a:r>
            <a:endParaRPr lang="sv-SE" sz="3600" i="1" dirty="0" smtClean="0"/>
          </a:p>
          <a:p>
            <a:endParaRPr lang="sv-SE" sz="3600" i="1" dirty="0" smtClean="0"/>
          </a:p>
          <a:p>
            <a:r>
              <a:rPr lang="sv-SE" sz="3600" i="1" dirty="0" smtClean="0"/>
              <a:t>Lära sig att </a:t>
            </a:r>
            <a:r>
              <a:rPr lang="sv-SE" sz="3600" i="1" dirty="0" smtClean="0"/>
              <a:t>hantera impulser att plocka</a:t>
            </a:r>
            <a:endParaRPr lang="sv-SE" sz="3600" i="1" dirty="0"/>
          </a:p>
        </p:txBody>
      </p:sp>
    </p:spTree>
    <p:extLst>
      <p:ext uri="{BB962C8B-B14F-4D97-AF65-F5344CB8AC3E}">
        <p14:creationId xmlns:p14="http://schemas.microsoft.com/office/powerpoint/2010/main" val="865168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 smtClean="0"/>
              <a:t>Habit Reversal </a:t>
            </a:r>
            <a:r>
              <a:rPr lang="sv-SE" b="1" dirty="0" err="1" smtClean="0"/>
              <a:t>Training</a:t>
            </a:r>
            <a:r>
              <a:rPr lang="sv-SE" b="1" dirty="0" smtClean="0"/>
              <a:t> (HRT)</a:t>
            </a: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27584" y="1916832"/>
            <a:ext cx="7558087" cy="4267200"/>
          </a:xfrm>
        </p:spPr>
        <p:txBody>
          <a:bodyPr>
            <a:normAutofit/>
          </a:bodyPr>
          <a:lstStyle/>
          <a:p>
            <a:r>
              <a:rPr lang="sv-SE" sz="2400" dirty="0" smtClean="0"/>
              <a:t>En teknik som används för att stoppa plockandet </a:t>
            </a:r>
          </a:p>
          <a:p>
            <a:r>
              <a:rPr lang="sv-SE" sz="2400" dirty="0" smtClean="0"/>
              <a:t>Evidensbaserad psykologisk behandling av TTM/DTM ska innehålla HRT </a:t>
            </a:r>
          </a:p>
          <a:p>
            <a:r>
              <a:rPr lang="sv-SE" sz="2400" dirty="0" smtClean="0"/>
              <a:t>Utvecklades redan på 70-talet som en teknik för att bryta problematiska repetitiva beteenden</a:t>
            </a:r>
          </a:p>
          <a:p>
            <a:r>
              <a:rPr lang="sv-SE" sz="2400" dirty="0" smtClean="0"/>
              <a:t>Syftar till att göra dig mer uppmärksam på plockandet och ge dig ett sätt att stoppa det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30541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163" y="1143000"/>
            <a:ext cx="7884293" cy="990600"/>
          </a:xfrm>
        </p:spPr>
        <p:txBody>
          <a:bodyPr/>
          <a:lstStyle/>
          <a:p>
            <a:pPr algn="ctr"/>
            <a:r>
              <a:rPr lang="sv-SE" b="1" dirty="0"/>
              <a:t>Habit Reversal </a:t>
            </a:r>
            <a:r>
              <a:rPr lang="sv-SE" b="1" dirty="0" err="1"/>
              <a:t>Training</a:t>
            </a:r>
            <a:r>
              <a:rPr lang="sv-SE" b="1" dirty="0"/>
              <a:t> (HRT) </a:t>
            </a:r>
            <a:r>
              <a:rPr lang="sv-SE" dirty="0" smtClean="0"/>
              <a:t>– fyra komponenter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5576" y="2348880"/>
            <a:ext cx="7558087" cy="4267200"/>
          </a:xfrm>
        </p:spPr>
        <p:txBody>
          <a:bodyPr>
            <a:normAutofit/>
          </a:bodyPr>
          <a:lstStyle/>
          <a:p>
            <a:r>
              <a:rPr lang="sv-SE" sz="2400" b="1" dirty="0" smtClean="0"/>
              <a:t>Självmonitorering</a:t>
            </a:r>
            <a:r>
              <a:rPr lang="sv-SE" sz="2400" dirty="0" smtClean="0"/>
              <a:t> – registrera när plockande sker</a:t>
            </a:r>
          </a:p>
          <a:p>
            <a:r>
              <a:rPr lang="sv-SE" sz="2400" b="1" dirty="0" smtClean="0"/>
              <a:t>Öka medvetenhet</a:t>
            </a:r>
            <a:r>
              <a:rPr lang="sv-SE" sz="2400" dirty="0" smtClean="0"/>
              <a:t> – träning i att öka medvetenheten om när plockande</a:t>
            </a:r>
            <a:r>
              <a:rPr lang="sv-SE" sz="2400" dirty="0"/>
              <a:t>t</a:t>
            </a:r>
            <a:r>
              <a:rPr lang="sv-SE" sz="2400" dirty="0" smtClean="0"/>
              <a:t> sker och vilka situationer som triggar</a:t>
            </a:r>
          </a:p>
          <a:p>
            <a:r>
              <a:rPr lang="sv-SE" sz="2400" b="1" dirty="0" smtClean="0"/>
              <a:t>Stimuluskontroll</a:t>
            </a:r>
            <a:r>
              <a:rPr lang="sv-SE" sz="2400" dirty="0" smtClean="0"/>
              <a:t> – minska möjligheter för plockande att ske och göra beteendet svårare att utföra</a:t>
            </a:r>
          </a:p>
          <a:p>
            <a:r>
              <a:rPr lang="sv-SE" sz="2400" b="1" dirty="0" smtClean="0"/>
              <a:t>Inkompatibelt beteende</a:t>
            </a:r>
            <a:r>
              <a:rPr lang="sv-SE" sz="2400" dirty="0" smtClean="0"/>
              <a:t> – lära sig ett alternativt beteende som är fysiskt omöjligt att genomföra samtidigt som plockandet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261873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7584" y="908720"/>
            <a:ext cx="7558087" cy="990600"/>
          </a:xfrm>
        </p:spPr>
        <p:txBody>
          <a:bodyPr/>
          <a:lstStyle/>
          <a:p>
            <a:pPr algn="ctr"/>
            <a:r>
              <a:rPr lang="sv-SE" b="1" dirty="0" smtClean="0"/>
              <a:t>Behandlingsupplägg</a:t>
            </a: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1520" y="1412776"/>
            <a:ext cx="8352928" cy="4267200"/>
          </a:xfrm>
        </p:spPr>
        <p:txBody>
          <a:bodyPr>
            <a:noAutofit/>
          </a:bodyPr>
          <a:lstStyle/>
          <a:p>
            <a:r>
              <a:rPr lang="sv-SE" sz="1400" b="1" dirty="0" smtClean="0"/>
              <a:t>Session 1</a:t>
            </a:r>
            <a:r>
              <a:rPr lang="sv-SE" sz="1400" dirty="0"/>
              <a:t>.</a:t>
            </a:r>
            <a:r>
              <a:rPr lang="sv-SE" sz="1400" dirty="0" smtClean="0"/>
              <a:t> </a:t>
            </a:r>
            <a:r>
              <a:rPr lang="sv-SE" sz="1400" dirty="0" smtClean="0"/>
              <a:t>Genomgång </a:t>
            </a:r>
            <a:r>
              <a:rPr lang="sv-SE" sz="1400" dirty="0"/>
              <a:t>av </a:t>
            </a:r>
            <a:r>
              <a:rPr lang="sv-SE" sz="1400" dirty="0" smtClean="0"/>
              <a:t>gruppregler och upplägg. Om TTM och DTM. Introduktion av </a:t>
            </a:r>
            <a:r>
              <a:rPr lang="sv-SE" sz="1400" dirty="0" smtClean="0"/>
              <a:t>Stimuluskontroll och Självmonitorering</a:t>
            </a:r>
            <a:r>
              <a:rPr lang="sv-SE" sz="1400" dirty="0" smtClean="0"/>
              <a:t>. </a:t>
            </a:r>
            <a:endParaRPr lang="sv-SE" sz="1400" dirty="0" smtClean="0"/>
          </a:p>
          <a:p>
            <a:endParaRPr lang="sv-SE" sz="1400" b="1" dirty="0" smtClean="0"/>
          </a:p>
          <a:p>
            <a:r>
              <a:rPr lang="sv-SE" sz="1400" b="1" dirty="0" smtClean="0"/>
              <a:t>Session 2</a:t>
            </a:r>
            <a:r>
              <a:rPr lang="sv-SE" sz="1400" dirty="0"/>
              <a:t>.</a:t>
            </a:r>
            <a:r>
              <a:rPr lang="sv-SE" sz="1400" dirty="0" smtClean="0"/>
              <a:t> </a:t>
            </a:r>
            <a:r>
              <a:rPr lang="sv-SE" sz="1400" dirty="0" smtClean="0"/>
              <a:t>Genomgång av veckans registreringar. </a:t>
            </a:r>
            <a:r>
              <a:rPr lang="sv-SE" sz="1400" dirty="0" smtClean="0"/>
              <a:t>Hur komma åt </a:t>
            </a:r>
            <a:r>
              <a:rPr lang="sv-SE" sz="1400" i="1" dirty="0" smtClean="0"/>
              <a:t>ofokuserat</a:t>
            </a:r>
            <a:r>
              <a:rPr lang="sv-SE" sz="1400" dirty="0" smtClean="0"/>
              <a:t> plockande? </a:t>
            </a:r>
            <a:r>
              <a:rPr lang="sv-SE" sz="1400" dirty="0" smtClean="0"/>
              <a:t>Fortsatt arbete med Stimuluskontroll –hur går det till i praktiken? Genomgång </a:t>
            </a:r>
            <a:r>
              <a:rPr lang="sv-SE" sz="1400" dirty="0" smtClean="0"/>
              <a:t>av Habit Reversal </a:t>
            </a:r>
            <a:r>
              <a:rPr lang="sv-SE" sz="1400" dirty="0" err="1" smtClean="0"/>
              <a:t>Training</a:t>
            </a:r>
            <a:r>
              <a:rPr lang="sv-SE" sz="1400" dirty="0" smtClean="0"/>
              <a:t> (HRT).</a:t>
            </a:r>
          </a:p>
          <a:p>
            <a:endParaRPr lang="sv-SE" sz="1400" b="1" dirty="0" smtClean="0"/>
          </a:p>
          <a:p>
            <a:r>
              <a:rPr lang="sv-SE" sz="1400" b="1" dirty="0" smtClean="0"/>
              <a:t>Session </a:t>
            </a:r>
            <a:r>
              <a:rPr lang="sv-SE" sz="1400" b="1" dirty="0" smtClean="0"/>
              <a:t>3</a:t>
            </a:r>
            <a:r>
              <a:rPr lang="sv-SE" sz="1400" dirty="0" smtClean="0"/>
              <a:t>. Genomgång av veckans registreringar. </a:t>
            </a:r>
            <a:r>
              <a:rPr lang="sv-SE" sz="1400" dirty="0" smtClean="0"/>
              <a:t>Fortsatt </a:t>
            </a:r>
            <a:r>
              <a:rPr lang="sv-SE" sz="1400" dirty="0" smtClean="0"/>
              <a:t>HRT – träna in ett alternativt beteende. </a:t>
            </a:r>
            <a:r>
              <a:rPr lang="sv-SE" sz="1400" dirty="0" smtClean="0"/>
              <a:t>Hur komma åt </a:t>
            </a:r>
            <a:r>
              <a:rPr lang="sv-SE" sz="1400" i="1" dirty="0" smtClean="0"/>
              <a:t>fokuserat</a:t>
            </a:r>
            <a:r>
              <a:rPr lang="sv-SE" sz="1400" dirty="0" smtClean="0"/>
              <a:t> plockande? Vilka tankar, känslor och impulser föregår plockande</a:t>
            </a:r>
            <a:r>
              <a:rPr lang="sv-SE" sz="1400" dirty="0" smtClean="0"/>
              <a:t>? ACT - hur har kampen mot dessa påverkat mitt liv? Värderingsarbete. </a:t>
            </a:r>
          </a:p>
          <a:p>
            <a:endParaRPr lang="sv-SE" sz="1400" dirty="0"/>
          </a:p>
          <a:p>
            <a:r>
              <a:rPr lang="sv-SE" sz="1400" b="1" dirty="0" smtClean="0"/>
              <a:t>Session 4-5. </a:t>
            </a:r>
            <a:r>
              <a:rPr lang="sv-SE" sz="1400" dirty="0" smtClean="0"/>
              <a:t>Genomgång av veckans registreringar. Fortsatt HRT. ACT - hur fungerar kontroll? </a:t>
            </a:r>
            <a:r>
              <a:rPr lang="sv-SE" sz="1400" dirty="0" smtClean="0"/>
              <a:t>Beteendemässigt åtagande. </a:t>
            </a:r>
            <a:endParaRPr lang="sv-SE" sz="1400" dirty="0" smtClean="0"/>
          </a:p>
          <a:p>
            <a:endParaRPr lang="sv-SE" sz="1400" dirty="0"/>
          </a:p>
          <a:p>
            <a:r>
              <a:rPr lang="sv-SE" sz="1400" b="1" dirty="0" smtClean="0"/>
              <a:t>Session 6-8</a:t>
            </a:r>
            <a:r>
              <a:rPr lang="sv-SE" sz="1400" b="1" dirty="0" smtClean="0"/>
              <a:t>. </a:t>
            </a:r>
            <a:r>
              <a:rPr lang="sv-SE" sz="1400" dirty="0"/>
              <a:t>Genomgång av veckans registreringar. Fortsatt HRT. ACT </a:t>
            </a:r>
            <a:r>
              <a:rPr lang="sv-SE" sz="1400" dirty="0" smtClean="0"/>
              <a:t>- beteendemässigt </a:t>
            </a:r>
            <a:r>
              <a:rPr lang="sv-SE" sz="1400" dirty="0"/>
              <a:t>åtagande. </a:t>
            </a:r>
            <a:r>
              <a:rPr lang="sv-SE" sz="1400" dirty="0" smtClean="0"/>
              <a:t>Fusion och </a:t>
            </a:r>
            <a:r>
              <a:rPr lang="sv-SE" sz="1400" dirty="0" err="1" smtClean="0"/>
              <a:t>defusion</a:t>
            </a:r>
            <a:r>
              <a:rPr lang="sv-SE" sz="1400" dirty="0" smtClean="0"/>
              <a:t> av språket. Surfa på impulser. </a:t>
            </a:r>
            <a:endParaRPr lang="sv-SE" sz="1400" dirty="0"/>
          </a:p>
          <a:p>
            <a:endParaRPr lang="sv-SE" sz="1400" b="1" dirty="0" smtClean="0"/>
          </a:p>
          <a:p>
            <a:r>
              <a:rPr lang="sv-SE" sz="1400" b="1" dirty="0" smtClean="0"/>
              <a:t>Session 9-10</a:t>
            </a:r>
            <a:r>
              <a:rPr lang="sv-SE" sz="1400" dirty="0"/>
              <a:t>.</a:t>
            </a:r>
            <a:r>
              <a:rPr lang="sv-SE" sz="1400" dirty="0" smtClean="0"/>
              <a:t> </a:t>
            </a:r>
            <a:r>
              <a:rPr lang="sv-SE" sz="1400" dirty="0" smtClean="0"/>
              <a:t>Genomgång av veckans registreringar. </a:t>
            </a:r>
            <a:r>
              <a:rPr lang="sv-SE" sz="1400" dirty="0" smtClean="0"/>
              <a:t>Repetition samt </a:t>
            </a:r>
            <a:r>
              <a:rPr lang="sv-SE" sz="1400" dirty="0" smtClean="0"/>
              <a:t>återfallsprevention</a:t>
            </a:r>
            <a:r>
              <a:rPr lang="sv-SE" sz="1400" dirty="0" smtClean="0"/>
              <a:t>. ACT - surfa på impulser. </a:t>
            </a:r>
            <a:endParaRPr lang="sv-SE" sz="1400" dirty="0" smtClean="0"/>
          </a:p>
          <a:p>
            <a:pPr marL="0" indent="0">
              <a:buNone/>
            </a:pPr>
            <a:endParaRPr lang="sv-SE" sz="1400" dirty="0" smtClean="0"/>
          </a:p>
          <a:p>
            <a:r>
              <a:rPr lang="sv-SE" sz="1400" b="1" dirty="0" err="1" smtClean="0"/>
              <a:t>Booster</a:t>
            </a:r>
            <a:r>
              <a:rPr lang="sv-SE" sz="1400" b="1" dirty="0" smtClean="0"/>
              <a:t> </a:t>
            </a:r>
            <a:r>
              <a:rPr lang="sv-SE" sz="1400" b="1" dirty="0" smtClean="0"/>
              <a:t>1, 2, 3, 4 och 5</a:t>
            </a:r>
            <a:r>
              <a:rPr lang="sv-SE" sz="1400" dirty="0" smtClean="0"/>
              <a:t>. Uppföljning och </a:t>
            </a:r>
            <a:r>
              <a:rPr lang="sv-SE" sz="1400" dirty="0"/>
              <a:t>å</a:t>
            </a:r>
            <a:r>
              <a:rPr lang="sv-SE" sz="1400" dirty="0" smtClean="0"/>
              <a:t>terfallsprevention.</a:t>
            </a:r>
            <a:r>
              <a:rPr lang="sv-SE" sz="1400" dirty="0" smtClean="0"/>
              <a:t> ACT - surfa på impulser.</a:t>
            </a:r>
            <a:endParaRPr lang="sv-SE" sz="1400" dirty="0" smtClean="0"/>
          </a:p>
          <a:p>
            <a:pPr marL="0" indent="0" algn="ctr">
              <a:buNone/>
            </a:pPr>
            <a:endParaRPr lang="sv-SE" sz="1400" b="1" dirty="0" smtClean="0"/>
          </a:p>
          <a:p>
            <a:pPr marL="0" indent="0">
              <a:buNone/>
            </a:pPr>
            <a:endParaRPr lang="sv-SE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184668"/>
      </p:ext>
    </p:extLst>
  </p:cSld>
  <p:clrMapOvr>
    <a:masterClrMapping/>
  </p:clrMapOvr>
</p:sld>
</file>

<file path=ppt/theme/theme1.xml><?xml version="1.0" encoding="utf-8"?>
<a:theme xmlns:a="http://schemas.openxmlformats.org/drawingml/2006/main" name="SLL mall">
  <a:themeElements>
    <a:clrScheme name="SLL mal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L mall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3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3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ＭＳ Ｐゴシック" charset="-128"/>
          </a:defRPr>
        </a:defPPr>
      </a:lstStyle>
    </a:lnDef>
  </a:objectDefaults>
  <a:extraClrSchemeLst>
    <a:extraClrScheme>
      <a:clrScheme name="SLL mal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L mal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L mal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L mal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L mal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L mal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L mal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L mal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L mal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L mal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L mal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L mal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1091</TotalTime>
  <Words>902</Words>
  <Application>Microsoft Office PowerPoint</Application>
  <PresentationFormat>Bildspel på skärmen (4:3)</PresentationFormat>
  <Paragraphs>154</Paragraphs>
  <Slides>12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3" baseType="lpstr">
      <vt:lpstr>SLL mall</vt:lpstr>
      <vt:lpstr>KBT mot trichotillomani och dermatillomani  – en behandlingsstudie vid Ångestenheten, Psykiatri Nordväst i samarbete med Rucklab  </vt:lpstr>
      <vt:lpstr>Trichotillomani DSM-V Kriterier</vt:lpstr>
      <vt:lpstr>Dermatillomani DSM-V Kriterier</vt:lpstr>
      <vt:lpstr>Om TTM och DTM</vt:lpstr>
      <vt:lpstr>Två typer av plockande </vt:lpstr>
      <vt:lpstr>Plockandets onda cirkel – negativt förstärkt beteende</vt:lpstr>
      <vt:lpstr>Plockandets onda cirkel  - positivt förstärkt beteende </vt:lpstr>
      <vt:lpstr>TTM and DTM  – likheter </vt:lpstr>
      <vt:lpstr>Syfte med behandlingen:</vt:lpstr>
      <vt:lpstr>Habit Reversal Training (HRT)</vt:lpstr>
      <vt:lpstr>Habit Reversal Training (HRT) – fyra komponenter</vt:lpstr>
      <vt:lpstr>Behandlingsupplägg</vt:lpstr>
    </vt:vector>
  </TitlesOfParts>
  <Company>SLL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Mia Asplund</dc:creator>
  <cp:lastModifiedBy>Mia Asplund 3PJ6</cp:lastModifiedBy>
  <cp:revision>26</cp:revision>
  <cp:lastPrinted>2016-03-16T07:27:50Z</cp:lastPrinted>
  <dcterms:created xsi:type="dcterms:W3CDTF">2013-04-11T12:29:19Z</dcterms:created>
  <dcterms:modified xsi:type="dcterms:W3CDTF">2016-03-16T07:29:16Z</dcterms:modified>
</cp:coreProperties>
</file>