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45"/>
  </p:notesMasterIdLst>
  <p:handoutMasterIdLst>
    <p:handoutMasterId r:id="rId46"/>
  </p:handoutMasterIdLst>
  <p:sldIdLst>
    <p:sldId id="269" r:id="rId2"/>
    <p:sldId id="361" r:id="rId3"/>
    <p:sldId id="363" r:id="rId4"/>
    <p:sldId id="466" r:id="rId5"/>
    <p:sldId id="467" r:id="rId6"/>
    <p:sldId id="431" r:id="rId7"/>
    <p:sldId id="468" r:id="rId8"/>
    <p:sldId id="395" r:id="rId9"/>
    <p:sldId id="396" r:id="rId10"/>
    <p:sldId id="397" r:id="rId11"/>
    <p:sldId id="416" r:id="rId12"/>
    <p:sldId id="417" r:id="rId13"/>
    <p:sldId id="430" r:id="rId14"/>
    <p:sldId id="432" r:id="rId15"/>
    <p:sldId id="433" r:id="rId16"/>
    <p:sldId id="434" r:id="rId17"/>
    <p:sldId id="435" r:id="rId18"/>
    <p:sldId id="436" r:id="rId19"/>
    <p:sldId id="450" r:id="rId20"/>
    <p:sldId id="459" r:id="rId21"/>
    <p:sldId id="460" r:id="rId22"/>
    <p:sldId id="420" r:id="rId23"/>
    <p:sldId id="439" r:id="rId24"/>
    <p:sldId id="440" r:id="rId25"/>
    <p:sldId id="443" r:id="rId26"/>
    <p:sldId id="469" r:id="rId27"/>
    <p:sldId id="470" r:id="rId28"/>
    <p:sldId id="462" r:id="rId29"/>
    <p:sldId id="453" r:id="rId30"/>
    <p:sldId id="454" r:id="rId31"/>
    <p:sldId id="471" r:id="rId32"/>
    <p:sldId id="463" r:id="rId33"/>
    <p:sldId id="472" r:id="rId34"/>
    <p:sldId id="473" r:id="rId35"/>
    <p:sldId id="461" r:id="rId36"/>
    <p:sldId id="474" r:id="rId37"/>
    <p:sldId id="479" r:id="rId38"/>
    <p:sldId id="475" r:id="rId39"/>
    <p:sldId id="476" r:id="rId40"/>
    <p:sldId id="477" r:id="rId41"/>
    <p:sldId id="480" r:id="rId42"/>
    <p:sldId id="478" r:id="rId43"/>
    <p:sldId id="465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fsulliv" initials="" lastIdx="8" clrIdx="0"/>
  <p:cmAuthor id="1" name="Jim Crowley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2" d="100"/>
          <a:sy n="72" d="100"/>
        </p:scale>
        <p:origin x="-2536" y="-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commentAuthors" Target="commentAuthors.xml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745649-8A03-CE45-957A-E1273CFF13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08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97DF009-0D8A-BF4B-AC0E-8C04530CF4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36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3790FF-B4F5-2040-BD1D-AAEBADFF90FA}" type="slidenum">
              <a:rPr lang="en-US"/>
              <a:pPr/>
              <a:t>1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208DD6-45CB-4C41-ABE8-0C5AFB9D80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414282-79FA-0743-99DB-1A90E78175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557BE47-A7BA-0F49-A60B-3D1C480B7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4609172-A61C-FB49-A2A5-4A87457221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6CC66E9-0006-0843-AA7B-E8CB080669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353851-FE76-EE4A-B30B-4DD9F0CB6E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9765E4-82E1-5D44-A599-AB3E5AF99B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CCA6F2B-2BFD-D149-A34F-98293207E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53FA872-999E-394F-95AE-99CF880F6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D86C-A555-5D44-9823-95C165CBE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E962E58-C8E6-8548-8D56-567D402004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EF00E64-114A-DB4A-9AC7-F1148ECE4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341437"/>
            <a:ext cx="7924800" cy="49831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What’s </a:t>
            </a:r>
            <a:r>
              <a:rPr lang="en-US" dirty="0"/>
              <a:t>the latest in psychiatric genetics and how can we use it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James J. Crowley, PhD</a:t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Assistant Professor</a:t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UNC Chapel Hill: Genetics &amp; Psychiatry </a:t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Karolinska</a:t>
            </a:r>
            <a:r>
              <a:rPr lang="en-US" sz="2800" dirty="0">
                <a:solidFill>
                  <a:schemeClr val="tx1"/>
                </a:solidFill>
                <a:cs typeface="Avenir Book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Institutet: Clinical Neuroscience</a:t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 </a:t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12 January 2017</a:t>
            </a: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/>
            </a:r>
            <a:br>
              <a:rPr lang="en-US" sz="2800" dirty="0" smtClean="0">
                <a:solidFill>
                  <a:schemeClr val="tx1"/>
                </a:solidFill>
                <a:cs typeface="Avenir Book"/>
              </a:rPr>
            </a:b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R</a:t>
            </a:r>
            <a:r>
              <a:rPr lang="en-US" sz="2800" dirty="0" smtClean="0">
                <a:solidFill>
                  <a:schemeClr val="tx1"/>
                </a:solidFill>
                <a:cs typeface="Avenir Book"/>
              </a:rPr>
              <a:t>ück lab retreat</a:t>
            </a:r>
            <a:endParaRPr lang="en-US" sz="2800" dirty="0">
              <a:solidFill>
                <a:schemeClr val="tx1"/>
              </a:solidFill>
              <a:cs typeface="Avenir Book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Essential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Scandinavian biobanks make big difference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Genetic overlap across psych disorders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Pharma interested in psych again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Some clinical relevance </a:t>
            </a:r>
            <a:r>
              <a:rPr lang="mr-IN" sz="3600" dirty="0"/>
              <a:t>–</a:t>
            </a:r>
            <a:r>
              <a:rPr lang="en-US" sz="3600" dirty="0"/>
              <a:t> at </a:t>
            </a:r>
            <a:r>
              <a:rPr lang="en-US" sz="3600" dirty="0" smtClean="0"/>
              <a:t>last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“Extreme” phenotypes</a:t>
            </a:r>
            <a:endParaRPr lang="en-US" sz="36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GxE</a:t>
            </a:r>
          </a:p>
          <a:p>
            <a:pPr marL="514350" indent="-514350">
              <a:buFont typeface="+mj-lt"/>
              <a:buAutoNum type="arabicPeriod"/>
            </a:pPr>
            <a:endParaRPr lang="en-US" sz="3600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84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Essential background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2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11" y="257166"/>
            <a:ext cx="8229600" cy="1143000"/>
          </a:xfrm>
        </p:spPr>
        <p:txBody>
          <a:bodyPr/>
          <a:lstStyle/>
          <a:p>
            <a:r>
              <a:rPr lang="en-US" dirty="0" smtClean="0"/>
              <a:t>DNA: sources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768" y="3960259"/>
            <a:ext cx="3046780" cy="21192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815" y="3960258"/>
            <a:ext cx="3123273" cy="21192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744" y="1405037"/>
            <a:ext cx="3088648" cy="23966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816" y="1405037"/>
            <a:ext cx="3078864" cy="239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8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54824" t="83991" b="8616"/>
          <a:stretch/>
        </p:blipFill>
        <p:spPr>
          <a:xfrm flipV="1">
            <a:off x="4434755" y="5556388"/>
            <a:ext cx="976665" cy="4081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688" y="126028"/>
            <a:ext cx="8229600" cy="1143000"/>
          </a:xfrm>
        </p:spPr>
        <p:txBody>
          <a:bodyPr/>
          <a:lstStyle/>
          <a:p>
            <a:r>
              <a:rPr lang="en-US" dirty="0" smtClean="0"/>
              <a:t>DNA: terminology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39688" y="6356350"/>
            <a:ext cx="2133600" cy="365125"/>
          </a:xfrm>
        </p:spPr>
        <p:txBody>
          <a:bodyPr/>
          <a:lstStyle/>
          <a:p>
            <a:fld id="{BF153DF4-C864-2F41-A9A4-5D4EDFC851CA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32119"/>
          <a:stretch/>
        </p:blipFill>
        <p:spPr>
          <a:xfrm>
            <a:off x="716109" y="1174458"/>
            <a:ext cx="7306417" cy="26623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67628" b="13823"/>
          <a:stretch/>
        </p:blipFill>
        <p:spPr>
          <a:xfrm>
            <a:off x="3269809" y="3857606"/>
            <a:ext cx="3067142" cy="6484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54824" t="83991" b="8616"/>
          <a:stretch/>
        </p:blipFill>
        <p:spPr>
          <a:xfrm>
            <a:off x="2995749" y="4506085"/>
            <a:ext cx="3300723" cy="28995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33634" y="4796040"/>
            <a:ext cx="3175234" cy="31402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67628" b="13823"/>
          <a:stretch/>
        </p:blipFill>
        <p:spPr>
          <a:xfrm>
            <a:off x="3347049" y="4826359"/>
            <a:ext cx="2989901" cy="64847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2128" y="1850865"/>
            <a:ext cx="2067280" cy="58477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Genome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86960" y="3335548"/>
            <a:ext cx="2784840" cy="58477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Chromosome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268032" y="4396709"/>
            <a:ext cx="2501848" cy="58477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Gene</a:t>
            </a:r>
            <a:endParaRPr lang="en-US" sz="3200" dirty="0"/>
          </a:p>
        </p:txBody>
      </p:sp>
      <p:cxnSp>
        <p:nvCxnSpPr>
          <p:cNvPr id="19" name="Straight Connector 18"/>
          <p:cNvCxnSpPr>
            <a:endCxn id="13" idx="0"/>
          </p:cNvCxnSpPr>
          <p:nvPr/>
        </p:nvCxnSpPr>
        <p:spPr>
          <a:xfrm flipH="1">
            <a:off x="4842000" y="4826359"/>
            <a:ext cx="1603044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54824" t="83991" b="8616"/>
          <a:stretch/>
        </p:blipFill>
        <p:spPr>
          <a:xfrm flipV="1">
            <a:off x="2995749" y="5556388"/>
            <a:ext cx="1213119" cy="40817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54824" t="83991" b="8616"/>
          <a:stretch/>
        </p:blipFill>
        <p:spPr>
          <a:xfrm flipV="1">
            <a:off x="5100643" y="5556388"/>
            <a:ext cx="976665" cy="40817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54824" t="83991" b="8616"/>
          <a:stretch/>
        </p:blipFill>
        <p:spPr>
          <a:xfrm flipV="1">
            <a:off x="5672631" y="5556388"/>
            <a:ext cx="976665" cy="40817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54824" t="83991" r="30055" b="8616"/>
          <a:stretch/>
        </p:blipFill>
        <p:spPr>
          <a:xfrm flipV="1">
            <a:off x="3931852" y="5556388"/>
            <a:ext cx="554032" cy="40817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47050" y="5679192"/>
            <a:ext cx="1255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Exon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974552" y="5571112"/>
            <a:ext cx="1255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Intron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6863904" y="1847139"/>
            <a:ext cx="2158488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3 billion letters</a:t>
            </a:r>
          </a:p>
          <a:p>
            <a:pPr algn="ctr"/>
            <a:r>
              <a:rPr lang="en-US" sz="2400" dirty="0" smtClean="0"/>
              <a:t>(A, T, G, C)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863904" y="3402187"/>
            <a:ext cx="226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23 pairs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90928" y="4452213"/>
            <a:ext cx="226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~20,000 genes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5047" y="5319273"/>
            <a:ext cx="2501848" cy="58477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Variation</a:t>
            </a:r>
            <a:endParaRPr lang="en-US" sz="3200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5553279" y="5583408"/>
            <a:ext cx="0" cy="34766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854307" y="5561977"/>
            <a:ext cx="0" cy="34766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67200" y="6119832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Single nucleotide polymorphism (SNP)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2" name="Right Brace 41"/>
          <p:cNvSpPr/>
          <p:nvPr/>
        </p:nvSpPr>
        <p:spPr>
          <a:xfrm rot="5400000">
            <a:off x="5550766" y="5782632"/>
            <a:ext cx="339885" cy="524029"/>
          </a:xfrm>
          <a:prstGeom prst="rightBrac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6553200" y="5406793"/>
            <a:ext cx="256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~ 3 million SNPs</a:t>
            </a:r>
          </a:p>
        </p:txBody>
      </p:sp>
    </p:spTree>
    <p:extLst>
      <p:ext uri="{BB962C8B-B14F-4D97-AF65-F5344CB8AC3E}">
        <p14:creationId xmlns:p14="http://schemas.microsoft.com/office/powerpoint/2010/main" val="1926724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nucleotide polymorphism (SNP)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35825"/>
          <a:stretch/>
        </p:blipFill>
        <p:spPr>
          <a:xfrm>
            <a:off x="2133600" y="2057400"/>
            <a:ext cx="4876800" cy="31296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0944"/>
          <a:stretch/>
        </p:blipFill>
        <p:spPr>
          <a:xfrm>
            <a:off x="2133600" y="5181600"/>
            <a:ext cx="4876800" cy="4416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462" y="5029200"/>
            <a:ext cx="241300" cy="29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52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DNA: analysis methods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765747"/>
              </p:ext>
            </p:extLst>
          </p:nvPr>
        </p:nvGraphicFramePr>
        <p:xfrm>
          <a:off x="457200" y="1600200"/>
          <a:ext cx="8365899" cy="3898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360"/>
                <a:gridCol w="2513164"/>
                <a:gridCol w="2445606"/>
                <a:gridCol w="147276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Pros for </a:t>
                      </a:r>
                      <a:r>
                        <a:rPr lang="en-US" dirty="0" smtClean="0"/>
                        <a:t>psych dx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Cost/sample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852544">
                <a:tc>
                  <a:txBody>
                    <a:bodyPr/>
                    <a:lstStyle/>
                    <a:p>
                      <a:r>
                        <a:rPr lang="en-US" dirty="0" smtClean="0"/>
                        <a:t>GWAS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Genotype ~1M SNPs spread across genome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Cheap, </a:t>
                      </a:r>
                      <a:r>
                        <a:rPr lang="en-US" dirty="0" smtClean="0"/>
                        <a:t>fruitful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smtClean="0"/>
                        <a:t>easy to meta-analyze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</a:t>
                      </a:r>
                      <a:endParaRPr lang="en-US" dirty="0"/>
                    </a:p>
                  </a:txBody>
                  <a:tcPr/>
                </a:tc>
              </a:tr>
              <a:tr h="878148">
                <a:tc>
                  <a:txBody>
                    <a:bodyPr/>
                    <a:lstStyle/>
                    <a:p>
                      <a:r>
                        <a:rPr lang="en-US" dirty="0" smtClean="0"/>
                        <a:t>Candidate gene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Sequence</a:t>
                      </a:r>
                      <a:r>
                        <a:rPr lang="en-US" baseline="0" dirty="0" smtClean="0"/>
                        <a:t> handful of genes with </a:t>
                      </a:r>
                      <a:r>
                        <a:rPr lang="en-US" i="1" baseline="0" dirty="0" smtClean="0"/>
                        <a:t>a priori </a:t>
                      </a:r>
                      <a:r>
                        <a:rPr lang="en-US" baseline="0" dirty="0" smtClean="0"/>
                        <a:t>info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</a:tr>
              <a:tr h="891658">
                <a:tc>
                  <a:txBody>
                    <a:bodyPr/>
                    <a:lstStyle/>
                    <a:p>
                      <a:r>
                        <a:rPr lang="en-US" dirty="0" smtClean="0"/>
                        <a:t>Exome 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Sequence protein-coding region of all genes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Detects rare variants, which could be</a:t>
                      </a:r>
                      <a:r>
                        <a:rPr lang="en-US" baseline="0" dirty="0" smtClean="0"/>
                        <a:t> at play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</a:tr>
              <a:tr h="905168">
                <a:tc>
                  <a:txBody>
                    <a:bodyPr/>
                    <a:lstStyle/>
                    <a:p>
                      <a:r>
                        <a:rPr lang="en-US" dirty="0" smtClean="0"/>
                        <a:t>Genome sequence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Sequence entire genome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Detects everything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1,200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271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DNA genotyping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6473952" cy="4495800"/>
          </a:xfrm>
        </p:spPr>
        <p:txBody>
          <a:bodyPr/>
          <a:lstStyle/>
          <a:p>
            <a:pPr lvl="1"/>
            <a:r>
              <a:rPr lang="en-US" dirty="0"/>
              <a:t>a collection of microscopic DNA spots (“probes”) attached to solid surface </a:t>
            </a:r>
          </a:p>
          <a:p>
            <a:pPr lvl="1"/>
            <a:r>
              <a:rPr lang="en-US" dirty="0"/>
              <a:t>for each SNP, two “probes” present</a:t>
            </a:r>
          </a:p>
          <a:p>
            <a:pPr lvl="1"/>
            <a:r>
              <a:rPr lang="en-US" dirty="0"/>
              <a:t>~1M SNPs/microarray</a:t>
            </a:r>
          </a:p>
          <a:p>
            <a:pPr lvl="1"/>
            <a:r>
              <a:rPr lang="en-US" dirty="0"/>
              <a:t>can only detect known </a:t>
            </a:r>
            <a:r>
              <a:rPr lang="en-US" dirty="0" smtClean="0"/>
              <a:t>variation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689662"/>
            <a:ext cx="1400796" cy="394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1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DNA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can detect all types of variation, regardless of prior </a:t>
            </a:r>
            <a:r>
              <a:rPr lang="en-US" dirty="0" smtClean="0"/>
              <a:t>knowledge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265145"/>
            <a:ext cx="2583317" cy="1489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674" y="3395115"/>
            <a:ext cx="2476919" cy="12060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3055"/>
          <a:stretch/>
        </p:blipFill>
        <p:spPr>
          <a:xfrm>
            <a:off x="6482665" y="2971800"/>
            <a:ext cx="2280335" cy="207251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999901" y="5696175"/>
            <a:ext cx="703039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56485" y="5162882"/>
            <a:ext cx="150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1980’s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72427" y="5162882"/>
            <a:ext cx="150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1990’s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85980" y="5162882"/>
            <a:ext cx="150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2000’s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00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83" y="3947407"/>
            <a:ext cx="7566011" cy="18769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05" y="5878773"/>
            <a:ext cx="7732790" cy="6052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52400"/>
            <a:ext cx="6400800" cy="35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43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– simple traits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2607"/>
          <a:stretch/>
        </p:blipFill>
        <p:spPr>
          <a:xfrm>
            <a:off x="2286000" y="1676399"/>
            <a:ext cx="4495800" cy="504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4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– complex traits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9144000" cy="28979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8217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Few “tall” gene alleles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9000" y="2861238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Many “tall” gene alleles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look </a:t>
            </a:r>
            <a:r>
              <a:rPr lang="en-US" dirty="0"/>
              <a:t>for relationship </a:t>
            </a:r>
            <a:r>
              <a:rPr lang="en-US" dirty="0" smtClean="0"/>
              <a:t>between cases and control (thousands each) and </a:t>
            </a:r>
            <a:r>
              <a:rPr lang="en-US" dirty="0" smtClean="0"/>
              <a:t>genetic markers (millions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7966" b="2357"/>
          <a:stretch/>
        </p:blipFill>
        <p:spPr>
          <a:xfrm>
            <a:off x="685800" y="2971800"/>
            <a:ext cx="776572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8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SNP genotyping microarrays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933" y="2036342"/>
            <a:ext cx="6919580" cy="4525963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a </a:t>
            </a:r>
            <a:r>
              <a:rPr lang="en-US" dirty="0"/>
              <a:t>collection of microscopic DNA spots </a:t>
            </a:r>
            <a:r>
              <a:rPr lang="en-US" dirty="0" smtClean="0"/>
              <a:t>(“probes”) attached to </a:t>
            </a:r>
            <a:r>
              <a:rPr lang="en-US" dirty="0"/>
              <a:t>solid </a:t>
            </a:r>
            <a:r>
              <a:rPr lang="en-US" dirty="0" smtClean="0"/>
              <a:t>surface 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 each SNP, two “probes” present</a:t>
            </a:r>
          </a:p>
          <a:p>
            <a:pPr lvl="1"/>
            <a:r>
              <a:rPr lang="en-US" dirty="0" smtClean="0"/>
              <a:t>~1M SNPs/microarray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815304"/>
            <a:ext cx="1400796" cy="394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25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Genome-wide association study (GWAS)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524000"/>
            <a:ext cx="6629400" cy="506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4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3288"/>
            <a:ext cx="9144000" cy="335071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Genome-wide association study (GWAS)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37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GWAS: meta-analysis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66800"/>
            <a:ext cx="5410200" cy="574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5226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GWAS: “hit”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64257"/>
            <a:ext cx="5867400" cy="510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19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SNP risk profile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6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Simply the total number of schizophrenia risk SNP genotypes in your genome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3806614" cy="2049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58851" y="3834854"/>
            <a:ext cx="9712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Controls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6962" y="3840403"/>
            <a:ext cx="9712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Cases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5097092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Risk profile 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199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3DF4-C864-2F41-A9A4-5D4EDFC851CA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048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venir Book"/>
                <a:cs typeface="Avenir Book"/>
              </a:rPr>
              <a:t>Clinical utility? …</a:t>
            </a:r>
            <a:r>
              <a:rPr lang="en-US" sz="4000" dirty="0" smtClean="0">
                <a:latin typeface="Avenir Book"/>
                <a:cs typeface="Avenir Book"/>
              </a:rPr>
              <a:t>.getting there</a:t>
            </a:r>
            <a:r>
              <a:rPr lang="mr-IN" sz="4000" dirty="0" smtClean="0">
                <a:latin typeface="Avenir Book"/>
                <a:cs typeface="Avenir Book"/>
              </a:rPr>
              <a:t>…</a:t>
            </a:r>
            <a:endParaRPr lang="en-US" sz="4000" dirty="0">
              <a:latin typeface="Avenir Book"/>
              <a:cs typeface="Avenir Boo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455" y="1127716"/>
            <a:ext cx="5482227" cy="5357157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>
          <a:xfrm rot="10800000">
            <a:off x="1127605" y="1894127"/>
            <a:ext cx="1291819" cy="379920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414567" y="3120383"/>
            <a:ext cx="264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Risk profile 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28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2043"/>
            <a:ext cx="8387558" cy="3846190"/>
          </a:xfrm>
        </p:spPr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 dirty="0" smtClean="0"/>
              <a:t>arge samples key</a:t>
            </a:r>
          </a:p>
          <a:p>
            <a:r>
              <a:rPr lang="en-US" dirty="0" smtClean="0"/>
              <a:t>High polygenicity &amp; pleiotropy</a:t>
            </a:r>
          </a:p>
          <a:p>
            <a:r>
              <a:rPr lang="en-US" dirty="0" smtClean="0"/>
              <a:t>GWAS &amp; Exome seq revealing pathways</a:t>
            </a:r>
          </a:p>
          <a:p>
            <a:r>
              <a:rPr lang="en-US" dirty="0" smtClean="0"/>
              <a:t>Whole genome sequencing beginning</a:t>
            </a:r>
          </a:p>
          <a:p>
            <a:r>
              <a:rPr lang="en-US" dirty="0" smtClean="0"/>
              <a:t>Future challenges:</a:t>
            </a:r>
          </a:p>
          <a:p>
            <a:pPr lvl="1"/>
            <a:r>
              <a:rPr lang="en-US" dirty="0" smtClean="0"/>
              <a:t>phenotypic heterogeneity</a:t>
            </a:r>
          </a:p>
          <a:p>
            <a:pPr lvl="1"/>
            <a:r>
              <a:rPr lang="en-US" dirty="0" smtClean="0"/>
              <a:t>translating to mechanism &amp; clinical relevance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Lessons </a:t>
            </a:r>
            <a:r>
              <a:rPr lang="en-US" dirty="0" smtClean="0"/>
              <a:t>learned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41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46248" y="2895600"/>
            <a:ext cx="3883152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000" dirty="0" smtClean="0"/>
              <a:t>Questions?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09307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371600"/>
            <a:ext cx="7620000" cy="1295400"/>
          </a:xfrm>
        </p:spPr>
        <p:txBody>
          <a:bodyPr>
            <a:noAutofit/>
          </a:bodyPr>
          <a:lstStyle/>
          <a:p>
            <a:pPr marL="514350" indent="-514350"/>
            <a:r>
              <a:rPr lang="en-US" sz="4000" dirty="0">
                <a:solidFill>
                  <a:schemeClr val="tx1"/>
                </a:solidFill>
              </a:rPr>
              <a:t>Scandinavian biobanks make </a:t>
            </a:r>
            <a:r>
              <a:rPr lang="en-US" sz="4000" dirty="0" smtClean="0">
                <a:solidFill>
                  <a:schemeClr val="tx1"/>
                </a:solidFill>
              </a:rPr>
              <a:t>big difference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612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46100" y="29601"/>
            <a:ext cx="8369300" cy="11325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/>
              </a:rPr>
              <a:t>q</a:t>
            </a:r>
            <a:endParaRPr lang="en-US" dirty="0">
              <a:latin typeface="Avenir Boo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60" y="1208564"/>
            <a:ext cx="8597900" cy="53556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0445" y="1399680"/>
            <a:ext cx="24510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/>
                <a:cs typeface="Avenir Book"/>
              </a:rPr>
              <a:t>Cases: 	      2,601</a:t>
            </a:r>
          </a:p>
          <a:p>
            <a:endParaRPr lang="en-US" dirty="0">
              <a:latin typeface="Avenir Book"/>
              <a:cs typeface="Avenir Book"/>
            </a:endParaRPr>
          </a:p>
          <a:p>
            <a:r>
              <a:rPr lang="en-US" dirty="0" smtClean="0">
                <a:latin typeface="Avenir Book"/>
                <a:cs typeface="Avenir Book"/>
              </a:rPr>
              <a:t>Controls:      3,345</a:t>
            </a:r>
          </a:p>
          <a:p>
            <a:endParaRPr lang="en-US" dirty="0">
              <a:latin typeface="Avenir Book"/>
              <a:cs typeface="Avenir Book"/>
            </a:endParaRPr>
          </a:p>
          <a:p>
            <a:r>
              <a:rPr lang="en-US" dirty="0">
                <a:latin typeface="Avenir Book"/>
                <a:cs typeface="Avenir Book"/>
              </a:rPr>
              <a:t>H</a:t>
            </a:r>
            <a:r>
              <a:rPr lang="en-US" dirty="0" smtClean="0">
                <a:latin typeface="Avenir Book"/>
                <a:cs typeface="Avenir Book"/>
              </a:rPr>
              <a:t>its: 	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      0</a:t>
            </a:r>
            <a:endParaRPr lang="en-US" dirty="0">
              <a:latin typeface="Avenir Book"/>
              <a:cs typeface="Avenir Book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55500" r="9801"/>
          <a:stretch/>
        </p:blipFill>
        <p:spPr>
          <a:xfrm>
            <a:off x="4145634" y="1676160"/>
            <a:ext cx="4769766" cy="57364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27385" r="62165" b="58513"/>
          <a:stretch/>
        </p:blipFill>
        <p:spPr>
          <a:xfrm>
            <a:off x="4093794" y="2249800"/>
            <a:ext cx="2593301" cy="23562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898525" y="5736960"/>
            <a:ext cx="8016875" cy="69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Schizophrenia GWAS: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976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663" b="15949"/>
          <a:stretch/>
        </p:blipFill>
        <p:spPr>
          <a:xfrm>
            <a:off x="976281" y="440640"/>
            <a:ext cx="7808403" cy="5270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85598"/>
          <a:stretch/>
        </p:blipFill>
        <p:spPr>
          <a:xfrm>
            <a:off x="300363" y="5771520"/>
            <a:ext cx="8546649" cy="7673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r="92091"/>
          <a:stretch/>
        </p:blipFill>
        <p:spPr>
          <a:xfrm>
            <a:off x="300364" y="1211162"/>
            <a:ext cx="675917" cy="532767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50456" y="1394656"/>
            <a:ext cx="23386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/>
                <a:cs typeface="Avenir Book"/>
              </a:rPr>
              <a:t>Cases: 	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    35,476</a:t>
            </a:r>
          </a:p>
          <a:p>
            <a:endParaRPr lang="en-US" dirty="0">
              <a:latin typeface="Avenir Book"/>
              <a:cs typeface="Avenir Book"/>
            </a:endParaRPr>
          </a:p>
          <a:p>
            <a:r>
              <a:rPr lang="en-US" dirty="0" smtClean="0">
                <a:latin typeface="Avenir Book"/>
                <a:cs typeface="Avenir Book"/>
              </a:rPr>
              <a:t>Controls: 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   46,839</a:t>
            </a:r>
          </a:p>
          <a:p>
            <a:endParaRPr lang="en-US" dirty="0">
              <a:latin typeface="Avenir Book"/>
              <a:cs typeface="Avenir Book"/>
            </a:endParaRPr>
          </a:p>
          <a:p>
            <a:r>
              <a:rPr lang="en-US" dirty="0">
                <a:latin typeface="Avenir Book"/>
                <a:cs typeface="Avenir Book"/>
              </a:rPr>
              <a:t>H</a:t>
            </a:r>
            <a:r>
              <a:rPr lang="en-US" dirty="0" smtClean="0">
                <a:latin typeface="Avenir Book"/>
                <a:cs typeface="Avenir Book"/>
              </a:rPr>
              <a:t>its: 	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    108</a:t>
            </a:r>
            <a:endParaRPr lang="en-US" dirty="0">
              <a:latin typeface="Avenir Book"/>
              <a:cs typeface="Avenir Book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12684" y="156623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400" dirty="0" smtClean="0">
                <a:latin typeface="Avenir Book"/>
                <a:cs typeface="Avenir Book"/>
              </a:rPr>
              <a:t>Biological insights from 108 schizophrenia-associated loci. </a:t>
            </a:r>
            <a:r>
              <a:rPr lang="en-US" sz="1400" i="1" dirty="0" smtClean="0">
                <a:latin typeface="Avenir Book"/>
                <a:cs typeface="Avenir Book"/>
              </a:rPr>
              <a:t>Nature 511</a:t>
            </a:r>
            <a:r>
              <a:rPr lang="en-US" sz="1400" dirty="0" smtClean="0">
                <a:latin typeface="Avenir Book"/>
                <a:cs typeface="Avenir Book"/>
              </a:rPr>
              <a:t>, 421-427 (2014)</a:t>
            </a:r>
            <a:endParaRPr lang="en-US" sz="1400" dirty="0">
              <a:latin typeface="Avenir Book"/>
              <a:cs typeface="Avenir Book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Schizophrenia GWAS: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ADHD GWAS: 2015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819400"/>
            <a:ext cx="70485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71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ADHD GWAS: 2017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97461"/>
            <a:ext cx="6781800" cy="492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67130"/>
            <a:ext cx="8991600" cy="54908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3077"/>
            <a:ext cx="8293100" cy="12051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2275" b="11361"/>
          <a:stretch/>
        </p:blipFill>
        <p:spPr>
          <a:xfrm>
            <a:off x="5870708" y="838200"/>
            <a:ext cx="3273292" cy="20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15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46248" y="2895600"/>
            <a:ext cx="3883152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000" dirty="0" smtClean="0"/>
              <a:t>Questions?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32975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447800"/>
            <a:ext cx="76200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Genetic overlap across psych disorders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76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“Brainstorm” project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752600"/>
            <a:ext cx="8343635" cy="436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97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correlations across psych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19200"/>
            <a:ext cx="71501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41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correlations across </a:t>
            </a:r>
            <a:r>
              <a:rPr lang="en-US" dirty="0" err="1" smtClean="0"/>
              <a:t>neuro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43000"/>
            <a:ext cx="7677316" cy="545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32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Psych:neuro</a:t>
            </a:r>
            <a:r>
              <a:rPr lang="en-US" dirty="0" smtClean="0"/>
              <a:t> correlations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90600"/>
            <a:ext cx="7366000" cy="57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01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Pharma interested in psych again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81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76400"/>
            <a:ext cx="8066312" cy="1295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895600"/>
            <a:ext cx="5638800" cy="37805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04800"/>
            <a:ext cx="48196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15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846963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24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Some clinical utility </a:t>
            </a:r>
            <a:r>
              <a:rPr lang="mr-IN" dirty="0" smtClean="0">
                <a:solidFill>
                  <a:srgbClr val="000000"/>
                </a:solidFill>
              </a:rPr>
              <a:t>–</a:t>
            </a:r>
            <a:r>
              <a:rPr lang="en-US" dirty="0" smtClean="0">
                <a:solidFill>
                  <a:srgbClr val="000000"/>
                </a:solidFill>
              </a:rPr>
              <a:t> at last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598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4180582"/>
            <a:ext cx="800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New:</a:t>
            </a:r>
          </a:p>
          <a:p>
            <a:pPr marL="458788" indent="-458788"/>
            <a:r>
              <a:rPr lang="en-US" sz="3200" dirty="0" smtClean="0"/>
              <a:t>    Mutations (e.g. CNVs) associated with autism, schizophrenia etc are helping to define new syndromes with treatment implications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905000"/>
            <a:ext cx="8001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Old:</a:t>
            </a:r>
          </a:p>
          <a:p>
            <a:pPr marL="458788" indent="-458788"/>
            <a:r>
              <a:rPr lang="en-US" sz="3200" dirty="0" smtClean="0"/>
              <a:t>    Fragile X syndrome, Down syndrome, </a:t>
            </a:r>
            <a:r>
              <a:rPr lang="en-US" sz="3200" dirty="0" err="1" smtClean="0"/>
              <a:t>Rett</a:t>
            </a:r>
            <a:r>
              <a:rPr lang="en-US" sz="3200" dirty="0" smtClean="0"/>
              <a:t> syndrome, sex chromosome aneuploidy etc</a:t>
            </a:r>
            <a:r>
              <a:rPr lang="mr-IN" sz="3200" dirty="0" smtClean="0"/>
              <a:t>…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5954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90500"/>
            <a:ext cx="8750300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80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Extreme phenotypes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888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386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THANKS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55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Custom 4 2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FFFF00"/>
      </a:accent1>
      <a:accent2>
        <a:srgbClr val="0000FF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8879</TotalTime>
  <Words>513</Words>
  <Application>Microsoft Macintosh PowerPoint</Application>
  <PresentationFormat>On-screen Show (4:3)</PresentationFormat>
  <Paragraphs>123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Median</vt:lpstr>
      <vt:lpstr>What’s the latest in psychiatric genetics and how can we use it?  James J. Crowley, PhD Assistant Professor UNC Chapel Hill: Genetics &amp; Psychiatry  Karolinska Institutet: Clinical Neuroscience   12 January 2017 Rück lab retreat</vt:lpstr>
      <vt:lpstr>Outline</vt:lpstr>
      <vt:lpstr>Essential background</vt:lpstr>
      <vt:lpstr>DNA: sources</vt:lpstr>
      <vt:lpstr>DNA: terminology</vt:lpstr>
      <vt:lpstr>Single nucleotide polymorphism (SNP)</vt:lpstr>
      <vt:lpstr>DNA: analysis methods</vt:lpstr>
      <vt:lpstr>Background: DNA genotyping</vt:lpstr>
      <vt:lpstr>Background: DNA sequencing</vt:lpstr>
      <vt:lpstr>PowerPoint Presentation</vt:lpstr>
      <vt:lpstr>Inheritance – simple traits</vt:lpstr>
      <vt:lpstr>Inheritance – complex traits</vt:lpstr>
      <vt:lpstr>Association</vt:lpstr>
      <vt:lpstr>SNP genotyping microarrays</vt:lpstr>
      <vt:lpstr>Genome-wide association study (GWAS)</vt:lpstr>
      <vt:lpstr>Genome-wide association study (GWAS)</vt:lpstr>
      <vt:lpstr>GWAS: meta-analysis</vt:lpstr>
      <vt:lpstr>GWAS: “hit”</vt:lpstr>
      <vt:lpstr>SNP risk profile score</vt:lpstr>
      <vt:lpstr>PowerPoint Presentation</vt:lpstr>
      <vt:lpstr>Lessons learned</vt:lpstr>
      <vt:lpstr>PowerPoint Presentation</vt:lpstr>
      <vt:lpstr>Scandinavian biobanks make big difference</vt:lpstr>
      <vt:lpstr>Schizophrenia GWAS: 2009</vt:lpstr>
      <vt:lpstr>Schizophrenia GWAS: 2014</vt:lpstr>
      <vt:lpstr>ADHD GWAS: 2015 </vt:lpstr>
      <vt:lpstr>ADHD GWAS: 2017</vt:lpstr>
      <vt:lpstr>PowerPoint Presentation</vt:lpstr>
      <vt:lpstr>PowerPoint Presentation</vt:lpstr>
      <vt:lpstr>Genetic overlap across psych disorders</vt:lpstr>
      <vt:lpstr>“Brainstorm” project</vt:lpstr>
      <vt:lpstr>Genetic correlations across psych</vt:lpstr>
      <vt:lpstr>Genetic correlations across neuro</vt:lpstr>
      <vt:lpstr>Psych:neuro correlations</vt:lpstr>
      <vt:lpstr>Pharma interested in psych again</vt:lpstr>
      <vt:lpstr>PowerPoint Presentation</vt:lpstr>
      <vt:lpstr>PowerPoint Presentation</vt:lpstr>
      <vt:lpstr>Some clinical utility – at last</vt:lpstr>
      <vt:lpstr>Examples</vt:lpstr>
      <vt:lpstr>PowerPoint Presentation</vt:lpstr>
      <vt:lpstr>Extreme phenotypes</vt:lpstr>
      <vt:lpstr>PowerPoint Presentation</vt:lpstr>
      <vt:lpstr>THANKS</vt:lpstr>
    </vt:vector>
  </TitlesOfParts>
  <Company>unc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Patrick Sullivan</dc:creator>
  <cp:lastModifiedBy>Jim Crowley</cp:lastModifiedBy>
  <cp:revision>185</cp:revision>
  <dcterms:created xsi:type="dcterms:W3CDTF">2007-04-24T21:17:27Z</dcterms:created>
  <dcterms:modified xsi:type="dcterms:W3CDTF">2017-01-12T09:36:01Z</dcterms:modified>
</cp:coreProperties>
</file>